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4" r:id="rId1"/>
  </p:sldMasterIdLst>
  <p:notesMasterIdLst>
    <p:notesMasterId r:id="rId96"/>
  </p:notesMasterIdLst>
  <p:sldIdLst>
    <p:sldId id="259" r:id="rId2"/>
    <p:sldId id="256" r:id="rId3"/>
    <p:sldId id="331" r:id="rId4"/>
    <p:sldId id="289" r:id="rId5"/>
    <p:sldId id="337" r:id="rId6"/>
    <p:sldId id="336" r:id="rId7"/>
    <p:sldId id="334" r:id="rId8"/>
    <p:sldId id="356" r:id="rId9"/>
    <p:sldId id="335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95" r:id="rId37"/>
    <p:sldId id="308" r:id="rId38"/>
    <p:sldId id="296" r:id="rId39"/>
    <p:sldId id="297" r:id="rId40"/>
    <p:sldId id="298" r:id="rId41"/>
    <p:sldId id="299" r:id="rId42"/>
    <p:sldId id="300" r:id="rId43"/>
    <p:sldId id="357" r:id="rId44"/>
    <p:sldId id="301" r:id="rId45"/>
    <p:sldId id="302" r:id="rId46"/>
    <p:sldId id="303" r:id="rId47"/>
    <p:sldId id="305" r:id="rId48"/>
    <p:sldId id="306" r:id="rId49"/>
    <p:sldId id="304" r:id="rId50"/>
    <p:sldId id="307" r:id="rId51"/>
    <p:sldId id="309" r:id="rId52"/>
    <p:sldId id="310" r:id="rId53"/>
    <p:sldId id="311" r:id="rId54"/>
    <p:sldId id="314" r:id="rId55"/>
    <p:sldId id="315" r:id="rId56"/>
    <p:sldId id="316" r:id="rId57"/>
    <p:sldId id="317" r:id="rId58"/>
    <p:sldId id="312" r:id="rId59"/>
    <p:sldId id="313" r:id="rId60"/>
    <p:sldId id="318" r:id="rId61"/>
    <p:sldId id="319" r:id="rId62"/>
    <p:sldId id="320" r:id="rId63"/>
    <p:sldId id="338" r:id="rId64"/>
    <p:sldId id="360" r:id="rId65"/>
    <p:sldId id="361" r:id="rId66"/>
    <p:sldId id="362" r:id="rId67"/>
    <p:sldId id="363" r:id="rId68"/>
    <p:sldId id="349" r:id="rId69"/>
    <p:sldId id="339" r:id="rId70"/>
    <p:sldId id="341" r:id="rId71"/>
    <p:sldId id="342" r:id="rId72"/>
    <p:sldId id="340" r:id="rId73"/>
    <p:sldId id="343" r:id="rId74"/>
    <p:sldId id="344" r:id="rId75"/>
    <p:sldId id="345" r:id="rId76"/>
    <p:sldId id="346" r:id="rId77"/>
    <p:sldId id="333" r:id="rId78"/>
    <p:sldId id="347" r:id="rId79"/>
    <p:sldId id="348" r:id="rId80"/>
    <p:sldId id="352" r:id="rId81"/>
    <p:sldId id="354" r:id="rId82"/>
    <p:sldId id="353" r:id="rId83"/>
    <p:sldId id="355" r:id="rId84"/>
    <p:sldId id="351" r:id="rId85"/>
    <p:sldId id="329" r:id="rId86"/>
    <p:sldId id="326" r:id="rId87"/>
    <p:sldId id="322" r:id="rId88"/>
    <p:sldId id="324" r:id="rId89"/>
    <p:sldId id="325" r:id="rId90"/>
    <p:sldId id="332" r:id="rId91"/>
    <p:sldId id="358" r:id="rId92"/>
    <p:sldId id="359" r:id="rId93"/>
    <p:sldId id="364" r:id="rId94"/>
    <p:sldId id="323" r:id="rId9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8561"/>
    <a:srgbClr val="1F497D"/>
    <a:srgbClr val="413B36"/>
    <a:srgbClr val="403732"/>
    <a:srgbClr val="80340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82514" autoAdjust="0"/>
  </p:normalViewPr>
  <p:slideViewPr>
    <p:cSldViewPr snapToGrid="0" snapToObjects="1">
      <p:cViewPr>
        <p:scale>
          <a:sx n="125" d="100"/>
          <a:sy n="125" d="100"/>
        </p:scale>
        <p:origin x="-1140" y="-4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478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-3834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d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d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g>
</file>

<file path=ppt/media/image6.jpeg>
</file>

<file path=ppt/media/image7.jp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C5224-E7C9-7E44-89EA-DCB9174972C8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708A8-9C89-084C-B416-24967D273C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002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Hello and welcome to our talk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Initially,</a:t>
            </a:r>
            <a:r>
              <a:rPr lang="en-US" baseline="0" dirty="0" smtClean="0"/>
              <a:t> w</a:t>
            </a:r>
            <a:r>
              <a:rPr lang="en-US" dirty="0" smtClean="0"/>
              <a:t>e had the following requirements for the reflection system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138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no single</a:t>
            </a:r>
            <a:r>
              <a:rPr lang="en-US" baseline="0" dirty="0" smtClean="0"/>
              <a:t> reflection algorithm was capable of satisfying all the requirements, we came up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19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now talk in-detail about each layer of the system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882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Here’s a diagram</a:t>
            </a:r>
            <a:r>
              <a:rPr lang="en-US" baseline="0" dirty="0" smtClean="0"/>
              <a:t> of the SSR setup</a:t>
            </a:r>
            <a:br>
              <a:rPr lang="en-US" baseline="0" dirty="0" smtClean="0"/>
            </a:br>
            <a:r>
              <a:rPr lang="en-US" baseline="0" dirty="0" smtClean="0"/>
              <a:t>We make few linear steps, shown in green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4732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then perform few binary steps for more precise results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9303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the algorithm is largely texture</a:t>
            </a:r>
            <a:r>
              <a:rPr lang="en-US" baseline="0" dirty="0" smtClean="0"/>
              <a:t> fetch bound</a:t>
            </a:r>
            <a:br>
              <a:rPr lang="en-US" baseline="0" dirty="0" smtClean="0"/>
            </a:br>
            <a:r>
              <a:rPr lang="en-US" baseline="0" dirty="0" smtClean="0"/>
              <a:t>Here are the steps we do to facilitate faster running time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2710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naively implemented early out</a:t>
            </a:r>
            <a:r>
              <a:rPr lang="en-US" baseline="0" dirty="0" smtClean="0"/>
              <a:t> approach might not increase the performance at all</a:t>
            </a:r>
            <a:br>
              <a:rPr lang="en-US" baseline="0" dirty="0" smtClean="0"/>
            </a:br>
            <a:r>
              <a:rPr lang="en-US" baseline="0" dirty="0" smtClean="0"/>
              <a:t>For instance, this code will not generate a dynamic branching instruction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799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reason why would be more obvious if</a:t>
            </a:r>
            <a:r>
              <a:rPr lang="en-US" baseline="0" dirty="0" smtClean="0"/>
              <a:t> we explicitly force the branch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304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Strictly speaking, exiting on the first intersection</a:t>
            </a:r>
            <a:r>
              <a:rPr lang="en-US" baseline="0" dirty="0" smtClean="0"/>
              <a:t> is not correct, as the first hit might not correspond to the real reflection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028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Ok, now</a:t>
            </a:r>
            <a:r>
              <a:rPr lang="en-US" baseline="0" dirty="0" smtClean="0"/>
              <a:t> let’s talk about our take on IBR reflections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773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those of you who didn’t play Thief, we’ll show</a:t>
            </a:r>
            <a:r>
              <a:rPr lang="en-US" baseline="0" dirty="0" smtClean="0"/>
              <a:t> a short gameplay trailer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3028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we</a:t>
            </a:r>
            <a:r>
              <a:rPr lang="en-US" baseline="0" dirty="0" smtClean="0"/>
              <a:t> were not extremely happy with those results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8417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Ok, so here are the methods</a:t>
            </a:r>
            <a:r>
              <a:rPr lang="en-US" baseline="0" dirty="0" smtClean="0"/>
              <a:t> we used to bring IBRs to an affordable price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3149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3149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5061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Once again – those timings hold if you are looking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FullHD</a:t>
            </a:r>
            <a:r>
              <a:rPr lang="en-US" baseline="0" dirty="0" smtClean="0"/>
              <a:t> at the plane which reflects in each single point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8977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an extra, we decided to add the contact-hardening</a:t>
            </a:r>
            <a:r>
              <a:rPr lang="en-US" baseline="0" dirty="0" smtClean="0"/>
              <a:t> effect to reflections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1964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0038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here is the CHGS</a:t>
            </a:r>
            <a:r>
              <a:rPr lang="en-US" baseline="0" dirty="0" smtClean="0"/>
              <a:t> algorithm outline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134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now talk</a:t>
            </a:r>
            <a:r>
              <a:rPr lang="en-US" baseline="0" dirty="0" smtClean="0"/>
              <a:t> about other reflection features, such as blending and bump mapping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431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SSR outputs</a:t>
            </a:r>
            <a:r>
              <a:rPr lang="en-US" baseline="0" dirty="0" smtClean="0"/>
              <a:t> an alpha factor, which depends on several factors</a:t>
            </a:r>
            <a:br>
              <a:rPr lang="en-US" baseline="0" dirty="0" smtClean="0"/>
            </a:br>
            <a:r>
              <a:rPr lang="en-US" baseline="0" dirty="0" smtClean="0"/>
              <a:t>…</a:t>
            </a:r>
            <a:br>
              <a:rPr lang="en-US" baseline="0" dirty="0" smtClean="0"/>
            </a:br>
            <a:r>
              <a:rPr lang="en-US" baseline="0" dirty="0" smtClean="0"/>
              <a:t>Here is an image with SSR only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8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Okay, let’s first review some existing work on reflection rendering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748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here is the image with IBR merged with SSR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2187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we cannot always just blend IBR on top of SSR</a:t>
            </a:r>
            <a:br>
              <a:rPr lang="en-US" dirty="0" smtClean="0"/>
            </a:br>
            <a:r>
              <a:rPr lang="en-US" dirty="0" smtClean="0"/>
              <a:t>Therefore</a:t>
            </a:r>
            <a:r>
              <a:rPr lang="en-US" baseline="0" dirty="0" smtClean="0"/>
              <a:t>, we inject an SSR layer in the array of IBR targets and sort this array altogether</a:t>
            </a:r>
          </a:p>
          <a:p>
            <a:r>
              <a:rPr lang="en-US" baseline="0" dirty="0" smtClean="0"/>
              <a:t>Here’s the rendering without sorting, notice there is no flame visible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1679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here is with sorting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839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already mentioned the bump as a post process</a:t>
            </a:r>
          </a:p>
          <a:p>
            <a:r>
              <a:rPr lang="en-US" dirty="0" smtClean="0"/>
              <a:t>We</a:t>
            </a:r>
            <a:r>
              <a:rPr lang="en-US" baseline="0" dirty="0" smtClean="0"/>
              <a:t> need it as…</a:t>
            </a:r>
          </a:p>
          <a:p>
            <a:r>
              <a:rPr lang="en-US" baseline="0" dirty="0" smtClean="0"/>
              <a:t>Besides</a:t>
            </a:r>
            <a:br>
              <a:rPr lang="en-US" baseline="0" dirty="0" smtClean="0"/>
            </a:br>
            <a:endParaRPr lang="en-US" baseline="0" dirty="0" smtClean="0"/>
          </a:p>
          <a:p>
            <a:r>
              <a:rPr lang="en-US" baseline="0" dirty="0" smtClean="0"/>
              <a:t>The algorithm can add not only high frequency bump, but also lower-frequency normal deviation</a:t>
            </a:r>
            <a:br>
              <a:rPr lang="en-US" baseline="0" dirty="0" smtClean="0"/>
            </a:br>
            <a:r>
              <a:rPr lang="en-US" baseline="0" dirty="0" smtClean="0"/>
              <a:t>Notice the red flag reflection before the bump mapping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03420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after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863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Ok, now </a:t>
            </a:r>
            <a:r>
              <a:rPr lang="en-US" dirty="0" err="1" smtClean="0"/>
              <a:t>Nic</a:t>
            </a:r>
            <a:r>
              <a:rPr lang="en-US" dirty="0" smtClean="0"/>
              <a:t> will discuss</a:t>
            </a:r>
            <a:r>
              <a:rPr lang="en-US" baseline="0" dirty="0" smtClean="0"/>
              <a:t> out localized cube map reflection system as well as the artistic pipeline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5848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When I got on the project,</a:t>
            </a:r>
            <a:r>
              <a:rPr lang="en-CA" baseline="0" dirty="0" smtClean="0"/>
              <a:t> CM were applied as material properties.</a:t>
            </a:r>
            <a:endParaRPr lang="en-CA" dirty="0" smtClean="0"/>
          </a:p>
          <a:p>
            <a:r>
              <a:rPr lang="en-CA" dirty="0" smtClean="0"/>
              <a:t>Conceptually</a:t>
            </a:r>
            <a:r>
              <a:rPr lang="en-CA" baseline="0" dirty="0" smtClean="0"/>
              <a:t> r</a:t>
            </a:r>
            <a:r>
              <a:rPr lang="en-CA" dirty="0" smtClean="0"/>
              <a:t>eflection</a:t>
            </a:r>
            <a:r>
              <a:rPr lang="en-CA" baseline="0" dirty="0" smtClean="0"/>
              <a:t> is an </a:t>
            </a:r>
            <a:r>
              <a:rPr lang="en-CA" baseline="0" dirty="0" err="1" smtClean="0"/>
              <a:t>enviro</a:t>
            </a:r>
            <a:r>
              <a:rPr lang="en-CA" baseline="0" dirty="0" smtClean="0"/>
              <a:t> property, not a material property.</a:t>
            </a:r>
          </a:p>
          <a:p>
            <a:r>
              <a:rPr lang="en-CA" baseline="0" dirty="0" smtClean="0"/>
              <a:t/>
            </a:r>
            <a:br>
              <a:rPr lang="en-CA" baseline="0" dirty="0" smtClean="0"/>
            </a:br>
            <a:r>
              <a:rPr lang="en-CA" dirty="0" smtClean="0"/>
              <a:t>LCM is</a:t>
            </a:r>
            <a:r>
              <a:rPr lang="en-CA" baseline="0" dirty="0" smtClean="0"/>
              <a:t> nothing new, used back in SC3:CT</a:t>
            </a:r>
          </a:p>
          <a:p>
            <a:r>
              <a:rPr lang="en-CA" baseline="0" dirty="0" smtClean="0"/>
              <a:t>Here we use it as part of a global reflection strategy, rather than primary solution.</a:t>
            </a:r>
            <a:endParaRPr lang="en-CA" dirty="0" smtClean="0"/>
          </a:p>
          <a:p>
            <a:endParaRPr lang="en-CA" baseline="0" dirty="0" smtClean="0"/>
          </a:p>
          <a:p>
            <a:r>
              <a:rPr lang="en-CA" baseline="0" dirty="0" smtClean="0"/>
              <a:t>Of the 3 systems, artists only had to edit content for IBR and LCMs. SSR being a post effect was automatic.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50928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Basic</a:t>
            </a:r>
            <a:r>
              <a:rPr lang="en-CA" baseline="0" dirty="0" smtClean="0"/>
              <a:t> Overview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50928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Basic overview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50928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Volumes pass CM reference to the object instances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509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Planar reflections were</a:t>
            </a:r>
            <a:r>
              <a:rPr lang="en-US" baseline="0" dirty="0" smtClean="0"/>
              <a:t> historically one of the first techniques for reflection rendering</a:t>
            </a:r>
          </a:p>
          <a:p>
            <a:r>
              <a:rPr lang="en-US" baseline="0" dirty="0" smtClean="0"/>
              <a:t>They can very accurately depict reflections over the plane (hence the name)</a:t>
            </a:r>
            <a:br>
              <a:rPr lang="en-US" baseline="0" dirty="0" smtClean="0"/>
            </a:br>
            <a:r>
              <a:rPr lang="en-US" baseline="0" dirty="0" smtClean="0"/>
              <a:t>However, the cost is prohibitive (need to re-render the scene), does not work out of the box for non-planar objects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67071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Material </a:t>
            </a:r>
            <a:r>
              <a:rPr lang="en-CA" dirty="0" err="1" smtClean="0"/>
              <a:t>texCube</a:t>
            </a:r>
            <a:r>
              <a:rPr lang="en-CA" dirty="0" smtClean="0"/>
              <a:t> sampler</a:t>
            </a:r>
            <a:r>
              <a:rPr lang="en-CA" baseline="0" dirty="0" smtClean="0"/>
              <a:t> gets cube reference from object instance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50928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World fallback.</a:t>
            </a:r>
            <a:br>
              <a:rPr lang="en-CA" dirty="0" smtClean="0"/>
            </a:br>
            <a:r>
              <a:rPr lang="en-CA" baseline="0" dirty="0" smtClean="0"/>
              <a:t>overrides and exceptions (dynamics, pickups)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6794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 smtClean="0"/>
              <a:t>Using</a:t>
            </a:r>
            <a:r>
              <a:rPr lang="fr-CA" dirty="0" smtClean="0"/>
              <a:t> normal</a:t>
            </a:r>
            <a:r>
              <a:rPr lang="fr-CA" baseline="0" dirty="0" smtClean="0"/>
              <a:t> </a:t>
            </a:r>
            <a:r>
              <a:rPr lang="fr-CA" baseline="0" dirty="0" err="1" smtClean="0"/>
              <a:t>unreal</a:t>
            </a:r>
            <a:r>
              <a:rPr lang="fr-CA" baseline="0" dirty="0" smtClean="0"/>
              <a:t> volumes.</a:t>
            </a:r>
          </a:p>
          <a:p>
            <a:r>
              <a:rPr lang="fr-CA" baseline="0" dirty="0" smtClean="0"/>
              <a:t>Multiple volumes </a:t>
            </a:r>
            <a:r>
              <a:rPr lang="fr-CA" baseline="0" dirty="0" err="1" smtClean="0"/>
              <a:t>could</a:t>
            </a:r>
            <a:r>
              <a:rPr lang="fr-CA" baseline="0" dirty="0" smtClean="0"/>
              <a:t> </a:t>
            </a:r>
            <a:r>
              <a:rPr lang="fr-CA" baseline="0" dirty="0" err="1" smtClean="0"/>
              <a:t>be</a:t>
            </a:r>
            <a:r>
              <a:rPr lang="fr-CA" baseline="0" dirty="0" smtClean="0"/>
              <a:t> </a:t>
            </a:r>
            <a:r>
              <a:rPr lang="fr-CA" baseline="0" dirty="0" err="1" smtClean="0"/>
              <a:t>attached</a:t>
            </a:r>
            <a:r>
              <a:rPr lang="fr-CA" baseline="0" dirty="0" smtClean="0"/>
              <a:t> to the </a:t>
            </a:r>
            <a:r>
              <a:rPr lang="fr-CA" baseline="0" dirty="0" err="1" smtClean="0"/>
              <a:t>same</a:t>
            </a:r>
            <a:r>
              <a:rPr lang="fr-CA" baseline="0" dirty="0" smtClean="0"/>
              <a:t> capture </a:t>
            </a:r>
            <a:r>
              <a:rPr lang="fr-CA" baseline="0" dirty="0" err="1" smtClean="0"/>
              <a:t>actor</a:t>
            </a:r>
            <a:r>
              <a:rPr lang="fr-CA" baseline="0" dirty="0" smtClean="0"/>
              <a:t>, and </a:t>
            </a:r>
            <a:r>
              <a:rPr lang="fr-CA" baseline="0" dirty="0" err="1" smtClean="0"/>
              <a:t>reference</a:t>
            </a:r>
            <a:r>
              <a:rPr lang="fr-CA" baseline="0" dirty="0" smtClean="0"/>
              <a:t> the </a:t>
            </a:r>
            <a:r>
              <a:rPr lang="fr-CA" baseline="0" dirty="0" err="1" smtClean="0"/>
              <a:t>same</a:t>
            </a:r>
            <a:r>
              <a:rPr lang="fr-CA" baseline="0" dirty="0" smtClean="0"/>
              <a:t> </a:t>
            </a:r>
            <a:r>
              <a:rPr lang="fr-CA" baseline="0" dirty="0" err="1" smtClean="0"/>
              <a:t>cubemap</a:t>
            </a:r>
            <a:endParaRPr lang="fr-CA" baseline="0" dirty="0" smtClean="0"/>
          </a:p>
          <a:p>
            <a:r>
              <a:rPr lang="fr-CA" baseline="0" dirty="0" smtClean="0"/>
              <a:t>This </a:t>
            </a:r>
            <a:r>
              <a:rPr lang="fr-CA" baseline="0" dirty="0" err="1" smtClean="0"/>
              <a:t>solved</a:t>
            </a:r>
            <a:r>
              <a:rPr lang="fr-CA" baseline="0" dirty="0" smtClean="0"/>
              <a:t> for </a:t>
            </a:r>
            <a:r>
              <a:rPr lang="fr-CA" baseline="0" dirty="0" err="1" smtClean="0"/>
              <a:t>irregular</a:t>
            </a:r>
            <a:r>
              <a:rPr lang="fr-CA" baseline="0" dirty="0" smtClean="0"/>
              <a:t> </a:t>
            </a:r>
            <a:r>
              <a:rPr lang="fr-CA" baseline="0" dirty="0" err="1" smtClean="0"/>
              <a:t>shaped</a:t>
            </a:r>
            <a:r>
              <a:rPr lang="fr-CA" baseline="0" dirty="0" smtClean="0"/>
              <a:t> </a:t>
            </a:r>
            <a:r>
              <a:rPr lang="fr-CA" baseline="0" dirty="0" err="1" smtClean="0"/>
              <a:t>rooms</a:t>
            </a:r>
            <a:r>
              <a:rPr lang="fr-CA" baseline="0" dirty="0" smtClean="0"/>
              <a:t> and corridors.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62800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smtClean="0"/>
              <a:t>Fine </a:t>
            </a:r>
            <a:r>
              <a:rPr lang="fr-CA" dirty="0" err="1" smtClean="0"/>
              <a:t>refinement</a:t>
            </a:r>
            <a:r>
              <a:rPr lang="fr-CA" dirty="0" smtClean="0"/>
              <a:t> of volumes </a:t>
            </a:r>
            <a:r>
              <a:rPr lang="fr-CA" dirty="0" err="1" smtClean="0"/>
              <a:t>is</a:t>
            </a:r>
            <a:r>
              <a:rPr lang="fr-CA" dirty="0" smtClean="0"/>
              <a:t> not </a:t>
            </a:r>
            <a:r>
              <a:rPr lang="fr-CA" dirty="0" err="1" smtClean="0"/>
              <a:t>necessary</a:t>
            </a:r>
            <a:endParaRPr lang="fr-CA" dirty="0" smtClean="0"/>
          </a:p>
          <a:p>
            <a:r>
              <a:rPr lang="fr-CA" dirty="0" err="1" smtClean="0"/>
              <a:t>Since</a:t>
            </a:r>
            <a:r>
              <a:rPr lang="fr-CA" dirty="0" smtClean="0"/>
              <a:t> LCM </a:t>
            </a:r>
            <a:r>
              <a:rPr lang="fr-CA" dirty="0" err="1" smtClean="0"/>
              <a:t>is</a:t>
            </a:r>
            <a:r>
              <a:rPr lang="fr-CA" dirty="0" smtClean="0"/>
              <a:t> a </a:t>
            </a:r>
            <a:r>
              <a:rPr lang="fr-CA" dirty="0" err="1" smtClean="0"/>
              <a:t>coarse</a:t>
            </a:r>
            <a:r>
              <a:rPr lang="fr-CA" dirty="0" smtClean="0"/>
              <a:t> </a:t>
            </a:r>
            <a:r>
              <a:rPr lang="fr-CA" dirty="0" err="1" smtClean="0"/>
              <a:t>allback</a:t>
            </a:r>
            <a:r>
              <a:rPr lang="fr-CA" dirty="0" smtClean="0"/>
              <a:t> for </a:t>
            </a:r>
            <a:r>
              <a:rPr lang="fr-CA" dirty="0" err="1" smtClean="0"/>
              <a:t>finer</a:t>
            </a:r>
            <a:r>
              <a:rPr lang="fr-CA" dirty="0" smtClean="0"/>
              <a:t> </a:t>
            </a:r>
            <a:r>
              <a:rPr lang="fr-CA" dirty="0" err="1" smtClean="0"/>
              <a:t>detailed</a:t>
            </a:r>
            <a:r>
              <a:rPr lang="fr-CA" dirty="0" smtClean="0"/>
              <a:t> IBR and SSR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55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baseline="0" dirty="0" smtClean="0"/>
              <a:t>Other Advantages etc.</a:t>
            </a:r>
          </a:p>
          <a:p>
            <a:pPr marL="171450" indent="-171450">
              <a:buFontTx/>
              <a:buChar char="-"/>
            </a:pPr>
            <a:r>
              <a:rPr lang="fr-CA" dirty="0" err="1" smtClean="0"/>
              <a:t>Better</a:t>
            </a:r>
            <a:r>
              <a:rPr lang="fr-CA" baseline="0" dirty="0" smtClean="0"/>
              <a:t> </a:t>
            </a:r>
            <a:r>
              <a:rPr lang="fr-CA" baseline="0" dirty="0" err="1" smtClean="0"/>
              <a:t>environment</a:t>
            </a:r>
            <a:r>
              <a:rPr lang="fr-CA" baseline="0" dirty="0" smtClean="0"/>
              <a:t> </a:t>
            </a:r>
            <a:r>
              <a:rPr lang="fr-CA" baseline="0" dirty="0" err="1" smtClean="0"/>
              <a:t>integration</a:t>
            </a:r>
            <a:r>
              <a:rPr lang="fr-CA" baseline="0" dirty="0" smtClean="0"/>
              <a:t> of </a:t>
            </a:r>
            <a:r>
              <a:rPr lang="fr-CA" baseline="0" dirty="0" err="1" smtClean="0"/>
              <a:t>props</a:t>
            </a:r>
            <a:r>
              <a:rPr lang="fr-CA" baseline="0" dirty="0" smtClean="0"/>
              <a:t> and </a:t>
            </a:r>
            <a:r>
              <a:rPr lang="fr-CA" baseline="0" dirty="0" err="1" smtClean="0"/>
              <a:t>smaller</a:t>
            </a:r>
            <a:r>
              <a:rPr lang="fr-CA" baseline="0" dirty="0" smtClean="0"/>
              <a:t> items </a:t>
            </a:r>
            <a:r>
              <a:rPr lang="fr-CA" baseline="0" dirty="0" err="1" smtClean="0"/>
              <a:t>where</a:t>
            </a:r>
            <a:r>
              <a:rPr lang="fr-CA" baseline="0" dirty="0" smtClean="0"/>
              <a:t> IBR and SSR </a:t>
            </a:r>
            <a:r>
              <a:rPr lang="fr-CA" baseline="0" dirty="0" err="1" smtClean="0"/>
              <a:t>was</a:t>
            </a:r>
            <a:r>
              <a:rPr lang="fr-CA" baseline="0" dirty="0" smtClean="0"/>
              <a:t> not </a:t>
            </a:r>
            <a:r>
              <a:rPr lang="fr-CA" baseline="0" dirty="0" err="1" smtClean="0"/>
              <a:t>used</a:t>
            </a:r>
            <a:endParaRPr lang="fr-CA" baseline="0" dirty="0" smtClean="0"/>
          </a:p>
          <a:p>
            <a:pPr marL="171450" indent="-171450">
              <a:buFontTx/>
              <a:buChar char="-"/>
            </a:pPr>
            <a:r>
              <a:rPr lang="fr-CA" baseline="0" dirty="0" err="1" smtClean="0"/>
              <a:t>Better</a:t>
            </a:r>
            <a:r>
              <a:rPr lang="fr-CA" baseline="0" dirty="0" smtClean="0"/>
              <a:t> control over the </a:t>
            </a:r>
            <a:r>
              <a:rPr lang="fr-CA" baseline="0" dirty="0" err="1" smtClean="0"/>
              <a:t>number</a:t>
            </a:r>
            <a:r>
              <a:rPr lang="fr-CA" baseline="0" dirty="0" smtClean="0"/>
              <a:t> of </a:t>
            </a:r>
            <a:r>
              <a:rPr lang="fr-CA" baseline="0" dirty="0" err="1" smtClean="0"/>
              <a:t>cubemaps</a:t>
            </a:r>
            <a:r>
              <a:rPr lang="fr-CA" baseline="0" dirty="0" smtClean="0"/>
              <a:t> in </a:t>
            </a:r>
            <a:r>
              <a:rPr lang="fr-CA" baseline="0" dirty="0" err="1" smtClean="0"/>
              <a:t>mem</a:t>
            </a:r>
            <a:r>
              <a:rPr lang="fr-CA" baseline="0" dirty="0" smtClean="0"/>
              <a:t>, </a:t>
            </a:r>
            <a:r>
              <a:rPr lang="fr-CA" baseline="0" dirty="0" err="1" smtClean="0"/>
              <a:t>avoids</a:t>
            </a:r>
            <a:r>
              <a:rPr lang="fr-CA" baseline="0" dirty="0" smtClean="0"/>
              <a:t> </a:t>
            </a:r>
            <a:r>
              <a:rPr lang="fr-CA" baseline="0" dirty="0" err="1" smtClean="0"/>
              <a:t>accidental</a:t>
            </a:r>
            <a:r>
              <a:rPr lang="fr-CA" baseline="0" dirty="0" smtClean="0"/>
              <a:t> duplicates</a:t>
            </a:r>
          </a:p>
          <a:p>
            <a:pPr marL="171450" indent="-171450">
              <a:buFontTx/>
              <a:buChar char="-"/>
            </a:pPr>
            <a:r>
              <a:rPr lang="fr-CA" baseline="0" dirty="0" err="1" smtClean="0"/>
              <a:t>Better</a:t>
            </a:r>
            <a:r>
              <a:rPr lang="fr-CA" baseline="0" dirty="0" smtClean="0"/>
              <a:t> </a:t>
            </a:r>
            <a:r>
              <a:rPr lang="fr-CA" baseline="0" dirty="0" err="1" smtClean="0"/>
              <a:t>strategy</a:t>
            </a:r>
            <a:r>
              <a:rPr lang="fr-CA" baseline="0" dirty="0" smtClean="0"/>
              <a:t> </a:t>
            </a:r>
            <a:r>
              <a:rPr lang="fr-CA" baseline="0" dirty="0" err="1" smtClean="0"/>
              <a:t>overall</a:t>
            </a:r>
            <a:r>
              <a:rPr lang="fr-CA" baseline="0" dirty="0" smtClean="0"/>
              <a:t>.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58488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smtClean="0"/>
              <a:t>(</a:t>
            </a:r>
            <a:r>
              <a:rPr lang="fr-CA" dirty="0" err="1" smtClean="0"/>
              <a:t>Missing</a:t>
            </a:r>
            <a:r>
              <a:rPr lang="fr-CA" dirty="0" smtClean="0"/>
              <a:t> </a:t>
            </a:r>
            <a:r>
              <a:rPr lang="fr-CA" dirty="0" err="1" smtClean="0"/>
              <a:t>graphic</a:t>
            </a:r>
            <a:r>
              <a:rPr lang="fr-CA" dirty="0" smtClean="0"/>
              <a:t>)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5096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smtClean="0"/>
              <a:t>IBR </a:t>
            </a:r>
            <a:r>
              <a:rPr lang="fr-CA" dirty="0" err="1" smtClean="0"/>
              <a:t>could</a:t>
            </a:r>
            <a:r>
              <a:rPr lang="fr-CA" dirty="0" smtClean="0"/>
              <a:t> </a:t>
            </a:r>
            <a:r>
              <a:rPr lang="fr-CA" dirty="0" err="1" smtClean="0"/>
              <a:t>be</a:t>
            </a:r>
            <a:r>
              <a:rPr lang="fr-CA" dirty="0" smtClean="0"/>
              <a:t> </a:t>
            </a:r>
            <a:r>
              <a:rPr lang="fr-CA" dirty="0" err="1" smtClean="0"/>
              <a:t>expensive</a:t>
            </a:r>
            <a:r>
              <a:rPr lang="fr-CA" dirty="0" smtClean="0"/>
              <a:t>.</a:t>
            </a:r>
            <a:r>
              <a:rPr lang="fr-CA" baseline="0" dirty="0" smtClean="0"/>
              <a:t> </a:t>
            </a:r>
            <a:r>
              <a:rPr lang="fr-CA" baseline="0" dirty="0" err="1" smtClean="0"/>
              <a:t>We</a:t>
            </a:r>
            <a:r>
              <a:rPr lang="fr-CA" baseline="0" dirty="0" smtClean="0"/>
              <a:t> chose places </a:t>
            </a:r>
            <a:r>
              <a:rPr lang="fr-CA" baseline="0" dirty="0" err="1" smtClean="0"/>
              <a:t>where</a:t>
            </a:r>
            <a:r>
              <a:rPr lang="fr-CA" baseline="0" dirty="0" smtClean="0"/>
              <a:t> </a:t>
            </a:r>
            <a:r>
              <a:rPr lang="fr-CA" baseline="0" dirty="0" err="1" smtClean="0"/>
              <a:t>it</a:t>
            </a:r>
            <a:r>
              <a:rPr lang="fr-CA" baseline="0" dirty="0" smtClean="0"/>
              <a:t> </a:t>
            </a:r>
            <a:r>
              <a:rPr lang="fr-CA" baseline="0" dirty="0" err="1" smtClean="0"/>
              <a:t>would</a:t>
            </a:r>
            <a:r>
              <a:rPr lang="fr-CA" baseline="0" dirty="0" smtClean="0"/>
              <a:t> show.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871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Cube map reflections,</a:t>
            </a:r>
            <a:r>
              <a:rPr lang="en-US" baseline="0" dirty="0" smtClean="0"/>
              <a:t> conversely, work for all surface shapes</a:t>
            </a:r>
            <a:br>
              <a:rPr lang="en-US" baseline="0" dirty="0" smtClean="0"/>
            </a:br>
            <a:r>
              <a:rPr lang="en-US" baseline="0" dirty="0" smtClean="0"/>
              <a:t>However, capturing them dynamically is even more expensive</a:t>
            </a:r>
          </a:p>
          <a:p>
            <a:r>
              <a:rPr lang="en-US" baseline="0" dirty="0" smtClean="0"/>
              <a:t>They usually lack resolution and do not show the contact very well</a:t>
            </a:r>
          </a:p>
          <a:p>
            <a:r>
              <a:rPr lang="en-US" baseline="0" dirty="0" smtClean="0"/>
              <a:t>Static cube maps are very cheap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77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Image-based</a:t>
            </a:r>
            <a:r>
              <a:rPr lang="en-US" baseline="0" dirty="0" smtClean="0"/>
              <a:t> reflections are, essentially, planar proxies, placed at important locations</a:t>
            </a:r>
            <a:br>
              <a:rPr lang="en-US" baseline="0" dirty="0" smtClean="0"/>
            </a:br>
            <a:r>
              <a:rPr lang="en-US" baseline="0" dirty="0" smtClean="0"/>
              <a:t>Tracing IBRs is much cheaper than reflections</a:t>
            </a:r>
          </a:p>
          <a:p>
            <a:r>
              <a:rPr lang="en-US" baseline="0" dirty="0" smtClean="0"/>
              <a:t>IBRs are also static (as cube maps), but they correctly depict parallax</a:t>
            </a:r>
          </a:p>
          <a:p>
            <a:r>
              <a:rPr lang="en-US" baseline="0" dirty="0" smtClean="0"/>
              <a:t>Rendering large number of IBRs could be prohibitive as well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901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SSR render reflections by ray-marching against the depth buffer</a:t>
            </a:r>
          </a:p>
          <a:p>
            <a:r>
              <a:rPr lang="en-US" dirty="0" smtClean="0"/>
              <a:t>They are 100%</a:t>
            </a:r>
            <a:r>
              <a:rPr lang="en-US" baseline="0" dirty="0" smtClean="0"/>
              <a:t> dynamic and show perfectly contact reflections</a:t>
            </a:r>
          </a:p>
          <a:p>
            <a:r>
              <a:rPr lang="en-US" baseline="0" dirty="0" smtClean="0"/>
              <a:t>However, they can reflect only objects on screen, therefore, a fallback technique is needed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901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…and there many more variations of the given techniques, some of them are shown here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567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Ok, let’s talk now about the system we implemented for Thief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708A8-9C89-084C-B416-24967D273C0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44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FA9C-475D-4047-92D9-028B4264C12B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EF6A4-C9A0-4F44-AA83-5864878FA8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FA9C-475D-4047-92D9-028B4264C12B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EF6A4-C9A0-4F44-AA83-5864878FA8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FA9C-475D-4047-92D9-028B4264C12B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EF6A4-C9A0-4F44-AA83-5864878FA8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FA9C-475D-4047-92D9-028B4264C12B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EF6A4-C9A0-4F44-AA83-5864878FA8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FA9C-475D-4047-92D9-028B4264C12B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EF6A4-C9A0-4F44-AA83-5864878FA8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FA9C-475D-4047-92D9-028B4264C12B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EF6A4-C9A0-4F44-AA83-5864878FA8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FA9C-475D-4047-92D9-028B4264C12B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EF6A4-C9A0-4F44-AA83-5864878FA86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FA9C-475D-4047-92D9-028B4264C12B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EF6A4-C9A0-4F44-AA83-5864878FA8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FA9C-475D-4047-92D9-028B4264C12B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EF6A4-C9A0-4F44-AA83-5864878FA8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FA9C-475D-4047-92D9-028B4264C12B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EF6A4-C9A0-4F44-AA83-5864878FA8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AFA9C-475D-4047-92D9-028B4264C12B}" type="datetimeFigureOut">
              <a:rPr lang="en-US" smtClean="0"/>
              <a:pPr/>
              <a:t>8/7/2014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EF6A4-C9A0-4F44-AA83-5864878FA8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E19AFA9C-475D-4047-92D9-028B4264C12B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solidFill>
                    <a:srgbClr val="FFFFFF"/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EF6A4-C9A0-4F44-AA83-5864878FA86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.pd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df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8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8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8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7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8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8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8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8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8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8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8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hyperlink" Target="FINAL_SUBMISSION/VIDEOS/SIGGRAPH_IBR.mov" TargetMode="Externa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14_LogoV.pdf"/>
          <p:cNvPicPr>
            <a:picLocks noChangeAspect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830587" y="-217317"/>
            <a:ext cx="7271755" cy="54538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Talk Schedule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Basic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u="sng" dirty="0" smtClean="0">
                <a:solidFill>
                  <a:schemeClr val="bg1"/>
                </a:solidFill>
                <a:latin typeface="+mj-lt"/>
              </a:rPr>
              <a:t>Thief reflection system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Screen-space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Contact-hardening glossy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Reflection pipeline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Localized 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Art pipeline 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Conclusion and QA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868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SIGGRAPH_Course_Notes\Screen_0028_After_MilitiaTorch_V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3528" y="195486"/>
            <a:ext cx="85689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Reflection System Specifications 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528" y="1131590"/>
            <a:ext cx="856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</a:rPr>
              <a:t>&lt; </a:t>
            </a:r>
            <a:r>
              <a:rPr lang="en-CA" dirty="0">
                <a:solidFill>
                  <a:schemeClr val="bg1"/>
                </a:solidFill>
              </a:rPr>
              <a:t>5 </a:t>
            </a:r>
            <a:r>
              <a:rPr lang="en-CA" dirty="0" err="1">
                <a:solidFill>
                  <a:schemeClr val="bg1"/>
                </a:solidFill>
              </a:rPr>
              <a:t>ms</a:t>
            </a:r>
            <a:r>
              <a:rPr lang="en-CA" dirty="0">
                <a:solidFill>
                  <a:schemeClr val="bg1"/>
                </a:solidFill>
              </a:rPr>
              <a:t> at next-gen platforms (PC/PS4/X1</a:t>
            </a:r>
            <a:r>
              <a:rPr lang="en-CA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</a:rPr>
              <a:t>Multiple </a:t>
            </a:r>
            <a:r>
              <a:rPr lang="en-CA" dirty="0">
                <a:solidFill>
                  <a:schemeClr val="bg1"/>
                </a:solidFill>
              </a:rPr>
              <a:t>levels of reflecting surfaces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Human-height dynamic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Quasi-horizontal </a:t>
            </a:r>
            <a:r>
              <a:rPr lang="en-CA" dirty="0" smtClean="0">
                <a:solidFill>
                  <a:schemeClr val="bg1"/>
                </a:solidFill>
              </a:rPr>
              <a:t>surfaces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</a:rPr>
              <a:t>Should capture principal landmarks</a:t>
            </a:r>
            <a:endParaRPr lang="en-CA" dirty="0">
              <a:solidFill>
                <a:schemeClr val="bg1"/>
              </a:solidFill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4958834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54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SIGGRAPH_2014_Draft\PPT\Slide1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8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Reflection System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Solution: multi-tier reflection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Each tier is responsible for capturing a particular feature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1205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pic>
        <p:nvPicPr>
          <p:cNvPr id="11" name="Picture 2" descr="D:\SIGGRAPH_Course_Notes\reflnorefl\cut\nossrnoib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50"/>
            <a:ext cx="2288547" cy="514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Reflection System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Solution: multi-tier reflection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Each tier is responsible for capturing a particular feature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Cube map (local + global)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4958834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88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pic>
        <p:nvPicPr>
          <p:cNvPr id="7" name="Picture 3" descr="D:\SIGGRAPH_Course_Notes\reflnorefl\cut\ibronl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8546" y="-4883"/>
            <a:ext cx="2289317" cy="5150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D:\SIGGRAPH_Course_Notes\reflnorefl\cut\nossrnoib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50"/>
            <a:ext cx="2288547" cy="514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Reflection System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Solution: multi-tier reflection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Each tier is responsible for capturing a particular feature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Cube map (local + global)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 (IBR)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0" y="4958834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43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pic>
        <p:nvPicPr>
          <p:cNvPr id="7" name="Picture 3" descr="D:\SIGGRAPH_Course_Notes\reflnorefl\cut\ssronl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863" y="-4883"/>
            <a:ext cx="2289317" cy="5150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D:\SIGGRAPH_Course_Notes\reflnorefl\cut\ibronl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8546" y="-4883"/>
            <a:ext cx="2289317" cy="5150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D:\SIGGRAPH_Course_Notes\reflnorefl\cut\nossrnoib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50"/>
            <a:ext cx="2288547" cy="514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Reflection System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Solution: multi-tier reflection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Each tier is responsible for capturing a particular feature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Cube map (local + global)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 (IBR)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Screen-space reflections (SSR)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0" y="4958834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849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pic>
        <p:nvPicPr>
          <p:cNvPr id="5124" name="Picture 4" descr="D:\SIGGRAPH_Course_Notes\reflnorefl\cut\ssrandib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180" y="-4883"/>
            <a:ext cx="2290443" cy="5148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D:\SIGGRAPH_Course_Notes\reflnorefl\cut\ssronl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863" y="-4883"/>
            <a:ext cx="2289317" cy="5150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D:\SIGGRAPH_Course_Notes\reflnorefl\cut\ibronly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8546" y="-4883"/>
            <a:ext cx="2289317" cy="5150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D:\SIGGRAPH_Course_Notes\reflnorefl\cut\nossrnoibr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50"/>
            <a:ext cx="2288547" cy="514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Reflection System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Solution: multi-tier reflection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Each tier is responsible for capturing a particular feature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Cube map (local + global)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 (IBR)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Screen-space reflections (SSR)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0" y="4958834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4461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Talk Schedule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Basic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Thief reflection system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u="sng" dirty="0" smtClean="0">
                <a:solidFill>
                  <a:schemeClr val="bg1"/>
                </a:solidFill>
                <a:latin typeface="+mj-lt"/>
              </a:rPr>
              <a:t>Screen-space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Contact-hardening glossy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Reflection pipeline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Localized 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Art pipeline 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Conclusion and QA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3209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Screen-Space Reflections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395536" y="4440050"/>
            <a:ext cx="823529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471457" y="2798852"/>
            <a:ext cx="1978230" cy="1641198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 rot="2092983">
            <a:off x="1925367" y="2289885"/>
            <a:ext cx="563673" cy="593957"/>
            <a:chOff x="0" y="0"/>
            <a:chExt cx="366975" cy="386443"/>
          </a:xfrm>
        </p:grpSpPr>
        <p:cxnSp>
          <p:nvCxnSpPr>
            <p:cNvPr id="16" name="Straight Connector 15"/>
            <p:cNvCxnSpPr/>
            <p:nvPr/>
          </p:nvCxnSpPr>
          <p:spPr>
            <a:xfrm flipV="1">
              <a:off x="0" y="0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25" y="195943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Arc 17"/>
            <p:cNvSpPr/>
            <p:nvPr/>
          </p:nvSpPr>
          <p:spPr>
            <a:xfrm rot="5400000">
              <a:off x="110532" y="70338"/>
              <a:ext cx="240511" cy="240511"/>
            </a:xfrm>
            <a:prstGeom prst="arc">
              <a:avLst>
                <a:gd name="adj1" fmla="val 10755358"/>
                <a:gd name="adj2" fmla="val 0"/>
              </a:avLst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  <p:sp>
          <p:nvSpPr>
            <p:cNvPr id="19" name="Oval 18"/>
            <p:cNvSpPr/>
            <p:nvPr/>
          </p:nvSpPr>
          <p:spPr>
            <a:xfrm>
              <a:off x="190919" y="165797"/>
              <a:ext cx="45085" cy="4508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</p:grpSp>
      <p:cxnSp>
        <p:nvCxnSpPr>
          <p:cNvPr id="9" name="Straight Connector 8"/>
          <p:cNvCxnSpPr/>
          <p:nvPr/>
        </p:nvCxnSpPr>
        <p:spPr>
          <a:xfrm flipV="1">
            <a:off x="4455548" y="1482963"/>
            <a:ext cx="3528577" cy="2941457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666909" y="1389180"/>
            <a:ext cx="0" cy="3054778"/>
          </a:xfrm>
          <a:prstGeom prst="line">
            <a:avLst/>
          </a:prstGeom>
          <a:ln w="28575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95536" y="4020928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/>
                </a:solidFill>
                <a:latin typeface="+mj-lt"/>
              </a:rPr>
              <a:t>reflective surface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95936" y="1482963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accent5"/>
                </a:solidFill>
                <a:latin typeface="+mj-lt"/>
              </a:rPr>
              <a:t>reflected object</a:t>
            </a: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51218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Screen-Space Reflections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395536" y="4440050"/>
            <a:ext cx="823529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471457" y="2798852"/>
            <a:ext cx="1978230" cy="1641198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 rot="2092983">
            <a:off x="1925367" y="2289885"/>
            <a:ext cx="563673" cy="593957"/>
            <a:chOff x="0" y="0"/>
            <a:chExt cx="366975" cy="386443"/>
          </a:xfrm>
        </p:grpSpPr>
        <p:cxnSp>
          <p:nvCxnSpPr>
            <p:cNvPr id="16" name="Straight Connector 15"/>
            <p:cNvCxnSpPr/>
            <p:nvPr/>
          </p:nvCxnSpPr>
          <p:spPr>
            <a:xfrm flipV="1">
              <a:off x="0" y="0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25" y="195943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Arc 17"/>
            <p:cNvSpPr/>
            <p:nvPr/>
          </p:nvSpPr>
          <p:spPr>
            <a:xfrm rot="5400000">
              <a:off x="110532" y="70338"/>
              <a:ext cx="240511" cy="240511"/>
            </a:xfrm>
            <a:prstGeom prst="arc">
              <a:avLst>
                <a:gd name="adj1" fmla="val 10755358"/>
                <a:gd name="adj2" fmla="val 0"/>
              </a:avLst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  <p:sp>
          <p:nvSpPr>
            <p:cNvPr id="19" name="Oval 18"/>
            <p:cNvSpPr/>
            <p:nvPr/>
          </p:nvSpPr>
          <p:spPr>
            <a:xfrm>
              <a:off x="190919" y="165797"/>
              <a:ext cx="45085" cy="4508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</p:grpSp>
      <p:cxnSp>
        <p:nvCxnSpPr>
          <p:cNvPr id="9" name="Straight Connector 8"/>
          <p:cNvCxnSpPr/>
          <p:nvPr/>
        </p:nvCxnSpPr>
        <p:spPr>
          <a:xfrm flipV="1">
            <a:off x="4455548" y="1482963"/>
            <a:ext cx="3528577" cy="2941457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666909" y="1389180"/>
            <a:ext cx="0" cy="3054778"/>
          </a:xfrm>
          <a:prstGeom prst="line">
            <a:avLst/>
          </a:prstGeom>
          <a:ln w="28575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4732012" y="4101065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26" name="TextBox 25"/>
          <p:cNvSpPr txBox="1"/>
          <p:nvPr/>
        </p:nvSpPr>
        <p:spPr>
          <a:xfrm>
            <a:off x="395536" y="4020928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/>
                </a:solidFill>
                <a:latin typeface="+mj-lt"/>
              </a:rPr>
              <a:t>reflective surface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95936" y="1482963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accent5"/>
                </a:solidFill>
                <a:latin typeface="+mj-lt"/>
              </a:rPr>
              <a:t>reflected object</a:t>
            </a: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5844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84777" y="1765718"/>
            <a:ext cx="5259223" cy="3377782"/>
          </a:xfrm>
          <a:prstGeom prst="rect">
            <a:avLst/>
          </a:prstGeom>
          <a:solidFill>
            <a:srgbClr val="413B36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marL="118872"/>
            <a:r>
              <a:rPr lang="en-US" dirty="0" smtClean="0">
                <a:solidFill>
                  <a:srgbClr val="FFFFFF"/>
                </a:solidFill>
              </a:rPr>
              <a:t>Reflection System in Thief</a:t>
            </a:r>
          </a:p>
          <a:p>
            <a:pPr marL="118872"/>
            <a:endParaRPr lang="en-US" dirty="0" smtClean="0">
              <a:solidFill>
                <a:srgbClr val="FFFFFF"/>
              </a:solidFill>
            </a:endParaRPr>
          </a:p>
          <a:p>
            <a:pPr marL="118872"/>
            <a:r>
              <a:rPr lang="en-US" sz="1400" dirty="0" smtClean="0">
                <a:solidFill>
                  <a:srgbClr val="FFFFFF"/>
                </a:solidFill>
              </a:rPr>
              <a:t>Peter Sikachev, Nicolas Longchamps</a:t>
            </a:r>
          </a:p>
          <a:p>
            <a:pPr marL="118872"/>
            <a:r>
              <a:rPr lang="en-US" sz="1400" dirty="0" smtClean="0">
                <a:solidFill>
                  <a:srgbClr val="FFFFFF"/>
                </a:solidFill>
              </a:rPr>
              <a:t>Eidos Montreal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1765717"/>
            <a:ext cx="3884777" cy="337778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S14_LogoH_2.pdf"/>
          <p:cNvPicPr>
            <a:picLocks noChangeAspect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0" y="244482"/>
            <a:ext cx="9144000" cy="1371600"/>
          </a:xfrm>
          <a:prstGeom prst="rect">
            <a:avLst/>
          </a:prstGeom>
        </p:spPr>
      </p:pic>
      <p:pic>
        <p:nvPicPr>
          <p:cNvPr id="1029" name="Picture 5" descr="http://upload.wikimedia.org/wikipedia/commons/f/f4/Eidos_Montreal_lo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24491"/>
            <a:ext cx="3884777" cy="1388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82" y="1987609"/>
            <a:ext cx="3360364" cy="1061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 descr="http://static.sevvlor.com/images/articles/square-enix-logo-7w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65" y="4177144"/>
            <a:ext cx="3730146" cy="760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Screen-Space Reflections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395536" y="4440050"/>
            <a:ext cx="823529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471457" y="2798852"/>
            <a:ext cx="1978230" cy="1641198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 rot="2092983">
            <a:off x="1925367" y="2289885"/>
            <a:ext cx="563673" cy="593957"/>
            <a:chOff x="0" y="0"/>
            <a:chExt cx="366975" cy="386443"/>
          </a:xfrm>
        </p:grpSpPr>
        <p:cxnSp>
          <p:nvCxnSpPr>
            <p:cNvPr id="16" name="Straight Connector 15"/>
            <p:cNvCxnSpPr/>
            <p:nvPr/>
          </p:nvCxnSpPr>
          <p:spPr>
            <a:xfrm flipV="1">
              <a:off x="0" y="0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25" y="195943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Arc 17"/>
            <p:cNvSpPr/>
            <p:nvPr/>
          </p:nvSpPr>
          <p:spPr>
            <a:xfrm rot="5400000">
              <a:off x="110532" y="70338"/>
              <a:ext cx="240511" cy="240511"/>
            </a:xfrm>
            <a:prstGeom prst="arc">
              <a:avLst>
                <a:gd name="adj1" fmla="val 10755358"/>
                <a:gd name="adj2" fmla="val 0"/>
              </a:avLst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  <p:sp>
          <p:nvSpPr>
            <p:cNvPr id="19" name="Oval 18"/>
            <p:cNvSpPr/>
            <p:nvPr/>
          </p:nvSpPr>
          <p:spPr>
            <a:xfrm>
              <a:off x="190919" y="165797"/>
              <a:ext cx="45085" cy="4508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</p:grpSp>
      <p:cxnSp>
        <p:nvCxnSpPr>
          <p:cNvPr id="9" name="Straight Connector 8"/>
          <p:cNvCxnSpPr/>
          <p:nvPr/>
        </p:nvCxnSpPr>
        <p:spPr>
          <a:xfrm flipV="1">
            <a:off x="4455548" y="1482963"/>
            <a:ext cx="3528577" cy="2941457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666909" y="1389180"/>
            <a:ext cx="0" cy="3054778"/>
          </a:xfrm>
          <a:prstGeom prst="line">
            <a:avLst/>
          </a:prstGeom>
          <a:ln w="28575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4732012" y="4101065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12" name="Oval 11"/>
          <p:cNvSpPr/>
          <p:nvPr/>
        </p:nvSpPr>
        <p:spPr>
          <a:xfrm>
            <a:off x="5381653" y="3570606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20" name="TextBox 19"/>
          <p:cNvSpPr txBox="1"/>
          <p:nvPr/>
        </p:nvSpPr>
        <p:spPr>
          <a:xfrm>
            <a:off x="395536" y="4020928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/>
                </a:solidFill>
                <a:latin typeface="+mj-lt"/>
              </a:rPr>
              <a:t>reflective surface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995936" y="1482963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accent5"/>
                </a:solidFill>
                <a:latin typeface="+mj-lt"/>
              </a:rPr>
              <a:t>reflected object</a:t>
            </a:r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9047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Screen-Space Reflections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395536" y="4440050"/>
            <a:ext cx="823529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471457" y="2798852"/>
            <a:ext cx="1978230" cy="1641198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 rot="2092983">
            <a:off x="1925367" y="2289885"/>
            <a:ext cx="563673" cy="593957"/>
            <a:chOff x="0" y="0"/>
            <a:chExt cx="366975" cy="386443"/>
          </a:xfrm>
        </p:grpSpPr>
        <p:cxnSp>
          <p:nvCxnSpPr>
            <p:cNvPr id="16" name="Straight Connector 15"/>
            <p:cNvCxnSpPr/>
            <p:nvPr/>
          </p:nvCxnSpPr>
          <p:spPr>
            <a:xfrm flipV="1">
              <a:off x="0" y="0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25" y="195943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Arc 17"/>
            <p:cNvSpPr/>
            <p:nvPr/>
          </p:nvSpPr>
          <p:spPr>
            <a:xfrm rot="5400000">
              <a:off x="110532" y="70338"/>
              <a:ext cx="240511" cy="240511"/>
            </a:xfrm>
            <a:prstGeom prst="arc">
              <a:avLst>
                <a:gd name="adj1" fmla="val 10755358"/>
                <a:gd name="adj2" fmla="val 0"/>
              </a:avLst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  <p:sp>
          <p:nvSpPr>
            <p:cNvPr id="19" name="Oval 18"/>
            <p:cNvSpPr/>
            <p:nvPr/>
          </p:nvSpPr>
          <p:spPr>
            <a:xfrm>
              <a:off x="190919" y="165797"/>
              <a:ext cx="45085" cy="4508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</p:grpSp>
      <p:cxnSp>
        <p:nvCxnSpPr>
          <p:cNvPr id="9" name="Straight Connector 8"/>
          <p:cNvCxnSpPr/>
          <p:nvPr/>
        </p:nvCxnSpPr>
        <p:spPr>
          <a:xfrm flipV="1">
            <a:off x="4455548" y="1482963"/>
            <a:ext cx="3528577" cy="2941457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666909" y="1389180"/>
            <a:ext cx="0" cy="3054778"/>
          </a:xfrm>
          <a:prstGeom prst="line">
            <a:avLst/>
          </a:prstGeom>
          <a:ln w="28575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4732012" y="4101065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12" name="Oval 11"/>
          <p:cNvSpPr/>
          <p:nvPr/>
        </p:nvSpPr>
        <p:spPr>
          <a:xfrm>
            <a:off x="5381653" y="3570606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13" name="Oval 12"/>
          <p:cNvSpPr/>
          <p:nvPr/>
        </p:nvSpPr>
        <p:spPr>
          <a:xfrm>
            <a:off x="6177830" y="2898496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20" name="TextBox 19"/>
          <p:cNvSpPr txBox="1"/>
          <p:nvPr/>
        </p:nvSpPr>
        <p:spPr>
          <a:xfrm>
            <a:off x="395536" y="4020928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/>
                </a:solidFill>
                <a:latin typeface="+mj-lt"/>
              </a:rPr>
              <a:t>reflective surface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995936" y="1482963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accent5"/>
                </a:solidFill>
                <a:latin typeface="+mj-lt"/>
              </a:rPr>
              <a:t>reflected object</a:t>
            </a:r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721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Screen-Space Reflections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395536" y="4440050"/>
            <a:ext cx="823529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471457" y="2798852"/>
            <a:ext cx="1978230" cy="1641198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 rot="2092983">
            <a:off x="1925367" y="2289885"/>
            <a:ext cx="563673" cy="593957"/>
            <a:chOff x="0" y="0"/>
            <a:chExt cx="366975" cy="386443"/>
          </a:xfrm>
        </p:grpSpPr>
        <p:cxnSp>
          <p:nvCxnSpPr>
            <p:cNvPr id="16" name="Straight Connector 15"/>
            <p:cNvCxnSpPr/>
            <p:nvPr/>
          </p:nvCxnSpPr>
          <p:spPr>
            <a:xfrm flipV="1">
              <a:off x="0" y="0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25" y="195943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Arc 17"/>
            <p:cNvSpPr/>
            <p:nvPr/>
          </p:nvSpPr>
          <p:spPr>
            <a:xfrm rot="5400000">
              <a:off x="110532" y="70338"/>
              <a:ext cx="240511" cy="240511"/>
            </a:xfrm>
            <a:prstGeom prst="arc">
              <a:avLst>
                <a:gd name="adj1" fmla="val 10755358"/>
                <a:gd name="adj2" fmla="val 0"/>
              </a:avLst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  <p:sp>
          <p:nvSpPr>
            <p:cNvPr id="19" name="Oval 18"/>
            <p:cNvSpPr/>
            <p:nvPr/>
          </p:nvSpPr>
          <p:spPr>
            <a:xfrm>
              <a:off x="190919" y="165797"/>
              <a:ext cx="45085" cy="4508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</p:grpSp>
      <p:cxnSp>
        <p:nvCxnSpPr>
          <p:cNvPr id="9" name="Straight Connector 8"/>
          <p:cNvCxnSpPr/>
          <p:nvPr/>
        </p:nvCxnSpPr>
        <p:spPr>
          <a:xfrm flipV="1">
            <a:off x="4455548" y="1482963"/>
            <a:ext cx="3528577" cy="2941457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666909" y="1389180"/>
            <a:ext cx="0" cy="3054778"/>
          </a:xfrm>
          <a:prstGeom prst="line">
            <a:avLst/>
          </a:prstGeom>
          <a:ln w="28575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4732012" y="4101065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12" name="Oval 11"/>
          <p:cNvSpPr/>
          <p:nvPr/>
        </p:nvSpPr>
        <p:spPr>
          <a:xfrm>
            <a:off x="5381653" y="3570606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13" name="Oval 12"/>
          <p:cNvSpPr/>
          <p:nvPr/>
        </p:nvSpPr>
        <p:spPr>
          <a:xfrm>
            <a:off x="6177830" y="2898496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14" name="Oval 13"/>
          <p:cNvSpPr/>
          <p:nvPr/>
        </p:nvSpPr>
        <p:spPr>
          <a:xfrm>
            <a:off x="5803675" y="3207198"/>
            <a:ext cx="104529" cy="104529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20" name="TextBox 19"/>
          <p:cNvSpPr txBox="1"/>
          <p:nvPr/>
        </p:nvSpPr>
        <p:spPr>
          <a:xfrm>
            <a:off x="395536" y="4020928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/>
                </a:solidFill>
                <a:latin typeface="+mj-lt"/>
              </a:rPr>
              <a:t>reflective surface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995936" y="1482963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accent5"/>
                </a:solidFill>
                <a:latin typeface="+mj-lt"/>
              </a:rPr>
              <a:t>reflected object</a:t>
            </a:r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649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Screen-Space Reflections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395536" y="4440050"/>
            <a:ext cx="823529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471457" y="2798852"/>
            <a:ext cx="1978230" cy="1641198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 rot="2092983">
            <a:off x="1925367" y="2289885"/>
            <a:ext cx="563673" cy="593957"/>
            <a:chOff x="0" y="0"/>
            <a:chExt cx="366975" cy="386443"/>
          </a:xfrm>
        </p:grpSpPr>
        <p:cxnSp>
          <p:nvCxnSpPr>
            <p:cNvPr id="16" name="Straight Connector 15"/>
            <p:cNvCxnSpPr/>
            <p:nvPr/>
          </p:nvCxnSpPr>
          <p:spPr>
            <a:xfrm flipV="1">
              <a:off x="0" y="0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25" y="195943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Arc 17"/>
            <p:cNvSpPr/>
            <p:nvPr/>
          </p:nvSpPr>
          <p:spPr>
            <a:xfrm rot="5400000">
              <a:off x="110532" y="70338"/>
              <a:ext cx="240511" cy="240511"/>
            </a:xfrm>
            <a:prstGeom prst="arc">
              <a:avLst>
                <a:gd name="adj1" fmla="val 10755358"/>
                <a:gd name="adj2" fmla="val 0"/>
              </a:avLst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  <p:sp>
          <p:nvSpPr>
            <p:cNvPr id="19" name="Oval 18"/>
            <p:cNvSpPr/>
            <p:nvPr/>
          </p:nvSpPr>
          <p:spPr>
            <a:xfrm>
              <a:off x="190919" y="165797"/>
              <a:ext cx="45085" cy="4508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</p:grpSp>
      <p:cxnSp>
        <p:nvCxnSpPr>
          <p:cNvPr id="9" name="Straight Connector 8"/>
          <p:cNvCxnSpPr/>
          <p:nvPr/>
        </p:nvCxnSpPr>
        <p:spPr>
          <a:xfrm flipV="1">
            <a:off x="4455548" y="1482963"/>
            <a:ext cx="3528577" cy="2941457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666909" y="1389180"/>
            <a:ext cx="0" cy="3054778"/>
          </a:xfrm>
          <a:prstGeom prst="line">
            <a:avLst/>
          </a:prstGeom>
          <a:ln w="28575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4732012" y="4101065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12" name="Oval 11"/>
          <p:cNvSpPr/>
          <p:nvPr/>
        </p:nvSpPr>
        <p:spPr>
          <a:xfrm>
            <a:off x="5381653" y="3570606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13" name="Oval 12"/>
          <p:cNvSpPr/>
          <p:nvPr/>
        </p:nvSpPr>
        <p:spPr>
          <a:xfrm>
            <a:off x="6177830" y="2898496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15" name="Oval 14"/>
          <p:cNvSpPr/>
          <p:nvPr/>
        </p:nvSpPr>
        <p:spPr>
          <a:xfrm>
            <a:off x="5614156" y="3369364"/>
            <a:ext cx="104529" cy="104529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20" name="TextBox 19"/>
          <p:cNvSpPr txBox="1"/>
          <p:nvPr/>
        </p:nvSpPr>
        <p:spPr>
          <a:xfrm>
            <a:off x="395536" y="4020928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/>
                </a:solidFill>
                <a:latin typeface="+mj-lt"/>
              </a:rPr>
              <a:t>reflective surface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995936" y="1482963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accent5"/>
                </a:solidFill>
                <a:latin typeface="+mj-lt"/>
              </a:rPr>
              <a:t>reflected object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Oval 21"/>
          <p:cNvSpPr/>
          <p:nvPr/>
        </p:nvSpPr>
        <p:spPr>
          <a:xfrm>
            <a:off x="5803675" y="3207198"/>
            <a:ext cx="104529" cy="104529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11229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Normal is approximated with (0, 0, 1), bump is a post-process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Better memory coalescing – more useful data per DRAM burst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7389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Normal is approximated with (0, 0, 1), bump is a post-process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Better memory coalescing – more useful data per DRAM burst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Early outs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1261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Normal is approximated with (0, 0, 1), bump is a post-process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Better memory coalescing – more useful data per DRAM burst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Early outs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Exit if reflection low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09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Early Out Hazards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float4 res = 0;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//Early out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CA" dirty="0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reflectionFactor</a:t>
            </a:r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epsilon)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CA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res;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CA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 </a:t>
            </a:r>
            <a:r>
              <a:rPr lang="en-CA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tex2D(...);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endParaRPr lang="en-CA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3440" y="4165218"/>
            <a:ext cx="856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/>
                </a:solidFill>
                <a:latin typeface="+mj-lt"/>
              </a:rPr>
              <a:t>What’s wrong with this code?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1127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Early Out Hazards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float4 res = 0;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//Early out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[branch]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CA" dirty="0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reflectionFactor</a:t>
            </a:r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epsilon)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CA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res;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CA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 </a:t>
            </a:r>
            <a:r>
              <a:rPr lang="en-CA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tex2D(...);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endParaRPr lang="en-CA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528" y="4371950"/>
            <a:ext cx="5532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X4121: gradient based operation must be moved outside of flow control to prevent divergence</a:t>
            </a:r>
            <a:endParaRPr lang="en-CA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7810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Early Out Hazards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float4 res = 0;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//Early out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[branch]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CA" dirty="0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reflectionFactor</a:t>
            </a:r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epsilon)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CA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res;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CA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 </a:t>
            </a:r>
            <a:r>
              <a:rPr lang="en-CA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tex2D</a:t>
            </a:r>
            <a:r>
              <a:rPr lang="en-CA" dirty="0" smtClean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lod</a:t>
            </a:r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(...);</a:t>
            </a:r>
            <a:endParaRPr lang="en-CA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endParaRPr lang="en-CA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528" y="4371950"/>
            <a:ext cx="856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Use non-gradient instructions and force branches!</a:t>
            </a:r>
            <a:endParaRPr lang="en-CA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083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Trailer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446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Normal is approximated with (0, 0, 1), bump is a post-process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Better memory coalescing – more useful data per DRAM burst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Early outs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Exit if reflection low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016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Normal is approximated with (0, 0, 1), bump is a post-process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Better memory coalescing – more useful data per DRAM burst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Early outs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Exit if reflection low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Exit on first depth buffer intersection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1665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90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Early Out Hazards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95536" y="4440050"/>
            <a:ext cx="823529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471457" y="2798852"/>
            <a:ext cx="1978230" cy="1641198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 rot="2092983">
            <a:off x="1925367" y="2289885"/>
            <a:ext cx="563673" cy="593957"/>
            <a:chOff x="0" y="0"/>
            <a:chExt cx="366975" cy="386443"/>
          </a:xfrm>
        </p:grpSpPr>
        <p:cxnSp>
          <p:nvCxnSpPr>
            <p:cNvPr id="10" name="Straight Connector 9"/>
            <p:cNvCxnSpPr/>
            <p:nvPr/>
          </p:nvCxnSpPr>
          <p:spPr>
            <a:xfrm flipV="1">
              <a:off x="0" y="0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025" y="195943"/>
              <a:ext cx="361950" cy="190500"/>
            </a:xfrm>
            <a:prstGeom prst="line">
              <a:avLst/>
            </a:prstGeom>
            <a:ln w="28575" cap="rnd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Arc 11"/>
            <p:cNvSpPr/>
            <p:nvPr/>
          </p:nvSpPr>
          <p:spPr>
            <a:xfrm rot="5400000">
              <a:off x="110532" y="70338"/>
              <a:ext cx="240511" cy="240511"/>
            </a:xfrm>
            <a:prstGeom prst="arc">
              <a:avLst>
                <a:gd name="adj1" fmla="val 10755358"/>
                <a:gd name="adj2" fmla="val 0"/>
              </a:avLst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  <p:sp>
          <p:nvSpPr>
            <p:cNvPr id="13" name="Oval 12"/>
            <p:cNvSpPr/>
            <p:nvPr/>
          </p:nvSpPr>
          <p:spPr>
            <a:xfrm>
              <a:off x="190919" y="165797"/>
              <a:ext cx="45085" cy="4508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CA"/>
            </a:p>
          </p:txBody>
        </p:sp>
      </p:grpSp>
      <p:cxnSp>
        <p:nvCxnSpPr>
          <p:cNvPr id="14" name="Straight Connector 13"/>
          <p:cNvCxnSpPr/>
          <p:nvPr/>
        </p:nvCxnSpPr>
        <p:spPr>
          <a:xfrm flipV="1">
            <a:off x="4455548" y="1482963"/>
            <a:ext cx="3528577" cy="2941457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452320" y="1369642"/>
            <a:ext cx="0" cy="3054778"/>
          </a:xfrm>
          <a:prstGeom prst="line">
            <a:avLst/>
          </a:prstGeom>
          <a:ln w="28575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406405" y="1876673"/>
            <a:ext cx="104529" cy="104529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21" name="TextBox 20"/>
          <p:cNvSpPr txBox="1"/>
          <p:nvPr/>
        </p:nvSpPr>
        <p:spPr>
          <a:xfrm>
            <a:off x="395536" y="4020928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bg1"/>
                </a:solidFill>
                <a:latin typeface="+mj-lt"/>
              </a:rPr>
              <a:t>reflective surface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947799" y="1919650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accent5"/>
                </a:solidFill>
                <a:latin typeface="+mj-lt"/>
              </a:rPr>
              <a:t>reflected objects</a:t>
            </a:r>
          </a:p>
        </p:txBody>
      </p:sp>
      <p:sp>
        <p:nvSpPr>
          <p:cNvPr id="23" name="Oval 22"/>
          <p:cNvSpPr/>
          <p:nvPr/>
        </p:nvSpPr>
        <p:spPr>
          <a:xfrm>
            <a:off x="4449687" y="2863783"/>
            <a:ext cx="1128309" cy="512875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>
              <a:solidFill>
                <a:schemeClr val="accent4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3275856" y="3410446"/>
            <a:ext cx="2376264" cy="0"/>
          </a:xfrm>
          <a:prstGeom prst="line">
            <a:avLst/>
          </a:prstGeom>
          <a:ln w="28575" cap="rnd">
            <a:solidFill>
              <a:schemeClr val="bg1">
                <a:lumMod val="75000"/>
              </a:schemeClr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4936338" y="3358181"/>
            <a:ext cx="104529" cy="10452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27" name="TextBox 26"/>
          <p:cNvSpPr txBox="1"/>
          <p:nvPr/>
        </p:nvSpPr>
        <p:spPr>
          <a:xfrm>
            <a:off x="4355976" y="346466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accent3"/>
                </a:solidFill>
                <a:latin typeface="+mj-lt"/>
              </a:rPr>
              <a:t>first hit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596336" y="1981202"/>
            <a:ext cx="1547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chemeClr val="accent2"/>
                </a:solidFill>
                <a:latin typeface="+mj-lt"/>
              </a:rPr>
              <a:t>real reflection</a:t>
            </a:r>
          </a:p>
        </p:txBody>
      </p:sp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2914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Normal is approximated with (0, 0, 1), bump is a post-process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Better memory coalescing – more useful data per DRAM burst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Early outs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Exit if reflection low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Exit on first depth buffer intersection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598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23528" y="1131590"/>
                <a:ext cx="8568952" cy="1683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dirty="0" smtClean="0">
                    <a:solidFill>
                      <a:schemeClr val="bg1"/>
                    </a:solidFill>
                    <a:latin typeface="+mj-lt"/>
                  </a:rPr>
                  <a:t>Normal is approximated with (0, 0, 1), bump is a post-process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CA" sz="1600" dirty="0" smtClean="0">
                    <a:solidFill>
                      <a:schemeClr val="bg1"/>
                    </a:solidFill>
                    <a:latin typeface="+mj-lt"/>
                  </a:rPr>
                  <a:t>Better memory coalescing – more useful data per DRAM burst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solidFill>
                      <a:schemeClr val="bg1"/>
                    </a:solidFill>
                    <a:latin typeface="+mj-lt"/>
                  </a:rPr>
                  <a:t>Early outs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 smtClean="0">
                    <a:solidFill>
                      <a:schemeClr val="bg1"/>
                    </a:solidFill>
                    <a:latin typeface="+mj-lt"/>
                  </a:rPr>
                  <a:t>Exit if reflection low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 smtClean="0">
                    <a:solidFill>
                      <a:schemeClr val="bg1"/>
                    </a:solidFill>
                    <a:latin typeface="+mj-lt"/>
                  </a:rPr>
                  <a:t>Exit on first depth buffer intersection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 smtClean="0">
                    <a:solidFill>
                      <a:schemeClr val="bg1"/>
                    </a:solidFill>
                    <a:latin typeface="+mj-lt"/>
                  </a:rPr>
                  <a:t>Exit if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6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sz="16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sz="16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𝑒𝑦𝑒</m:t>
                            </m:r>
                          </m:e>
                        </m:acc>
                        <m:r>
                          <a:rPr lang="en-US" sz="1600" b="0" i="0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,</m:t>
                        </m:r>
                        <m:acc>
                          <m:accPr>
                            <m:chr m:val="⃗"/>
                            <m:ctrlPr>
                              <a:rPr lang="en-US" sz="16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sz="16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𝑟</m:t>
                            </m:r>
                          </m:e>
                        </m:acc>
                      </m:e>
                    </m:d>
                    <m:r>
                      <a:rPr lang="en-US" sz="1600" b="0" i="1" smtClean="0">
                        <a:solidFill>
                          <a:schemeClr val="bg1"/>
                        </a:solidFill>
                        <a:latin typeface="Cambria Math"/>
                      </a:rPr>
                      <m:t>&gt;0</m:t>
                    </m:r>
                  </m:oMath>
                </a14:m>
                <a:r>
                  <a:rPr lang="en-US" sz="1600" dirty="0" smtClean="0">
                    <a:solidFill>
                      <a:schemeClr val="bg1"/>
                    </a:solidFill>
                    <a:latin typeface="+mj-lt"/>
                  </a:rPr>
                  <a:t> – Fresnel factor is low at these fragments anyway</a:t>
                </a: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131590"/>
                <a:ext cx="8568952" cy="1683987"/>
              </a:xfrm>
              <a:prstGeom prst="rect">
                <a:avLst/>
              </a:prstGeom>
              <a:blipFill rotWithShape="1">
                <a:blip r:embed="rId3"/>
                <a:stretch>
                  <a:fillRect l="-427" t="-1812" b="-725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2422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23528" y="1131590"/>
                <a:ext cx="8568952" cy="22218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dirty="0" smtClean="0">
                    <a:solidFill>
                      <a:schemeClr val="bg1"/>
                    </a:solidFill>
                    <a:latin typeface="+mj-lt"/>
                  </a:rPr>
                  <a:t>Normal is approximated with (0, 0, 1), bump is a post-process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CA" sz="1600" dirty="0" smtClean="0">
                    <a:solidFill>
                      <a:schemeClr val="bg1"/>
                    </a:solidFill>
                    <a:latin typeface="+mj-lt"/>
                  </a:rPr>
                  <a:t>Better memory coalescing – more useful data per DRAM burst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solidFill>
                      <a:schemeClr val="bg1"/>
                    </a:solidFill>
                    <a:latin typeface="+mj-lt"/>
                  </a:rPr>
                  <a:t>Early outs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bg1"/>
                    </a:solidFill>
                  </a:rPr>
                  <a:t>Exit if reflection low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bg1"/>
                    </a:solidFill>
                  </a:rPr>
                  <a:t>Exit on first depth buffer </a:t>
                </a:r>
                <a:r>
                  <a:rPr lang="en-US" sz="1600" dirty="0" smtClean="0">
                    <a:solidFill>
                      <a:schemeClr val="bg1"/>
                    </a:solidFill>
                  </a:rPr>
                  <a:t>intersection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bg1"/>
                    </a:solidFill>
                  </a:rPr>
                  <a:t>Exit if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600" i="1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𝑒𝑦𝑒</m:t>
                            </m:r>
                          </m:e>
                        </m:acc>
                        <m:r>
                          <a:rPr lang="en-US" sz="1600">
                            <a:solidFill>
                              <a:schemeClr val="bg1"/>
                            </a:solidFill>
                            <a:latin typeface="Cambria Math"/>
                          </a:rPr>
                          <m:t>,</m:t>
                        </m:r>
                        <m:acc>
                          <m:accPr>
                            <m:chr m:val="⃗"/>
                            <m:ctrlP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𝑟</m:t>
                            </m:r>
                          </m:e>
                        </m:acc>
                      </m:e>
                    </m:d>
                    <m:r>
                      <a:rPr lang="en-US" sz="1600" i="1">
                        <a:solidFill>
                          <a:schemeClr val="bg1"/>
                        </a:solidFill>
                        <a:latin typeface="Cambria Math"/>
                      </a:rPr>
                      <m:t>&gt;0</m:t>
                    </m:r>
                  </m:oMath>
                </a14:m>
                <a:r>
                  <a:rPr lang="en-US" sz="1600" dirty="0">
                    <a:solidFill>
                      <a:schemeClr val="bg1"/>
                    </a:solidFill>
                  </a:rPr>
                  <a:t> – Fresnel factor is low at these fragments </a:t>
                </a:r>
                <a:r>
                  <a:rPr lang="en-US" sz="1600" dirty="0" smtClean="0">
                    <a:solidFill>
                      <a:schemeClr val="bg1"/>
                    </a:solidFill>
                  </a:rPr>
                  <a:t>anyway</a:t>
                </a:r>
                <a:endParaRPr lang="en-US" sz="1600" dirty="0" smtClean="0">
                  <a:solidFill>
                    <a:schemeClr val="bg1"/>
                  </a:solidFill>
                  <a:latin typeface="+mj-lt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solidFill>
                      <a:schemeClr val="bg1"/>
                    </a:solidFill>
                    <a:latin typeface="+mj-lt"/>
                  </a:rPr>
                  <a:t>Decrease number of samples due to distance (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/>
                      </a:rPr>
                      <m:t>𝑑</m:t>
                    </m:r>
                  </m:oMath>
                </a14:m>
                <a:r>
                  <a:rPr lang="ru-RU" dirty="0" smtClean="0">
                    <a:solidFill>
                      <a:schemeClr val="bg1"/>
                    </a:solidFill>
                    <a:latin typeface="+mj-lt"/>
                  </a:rPr>
                  <a:t>)</a:t>
                </a:r>
                <a:endParaRPr lang="en-US" dirty="0" smtClean="0">
                  <a:solidFill>
                    <a:schemeClr val="bg1"/>
                  </a:solidFill>
                  <a:latin typeface="+mj-lt"/>
                </a:endParaRP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𝑁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𝑙𝑖𝑛𝑒𝑎𝑟</m:t>
                          </m:r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_</m:t>
                          </m:r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𝑠𝑎𝑚𝑝𝑙𝑒𝑠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chemeClr val="bg1"/>
                          </a:solidFill>
                          <a:latin typeface="Cambria Math"/>
                        </a:rPr>
                        <m:t>max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/>
                        </a:rPr>
                        <m:t>⁡(1, 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−</m:t>
                          </m:r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𝑖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𝑑</m:t>
                          </m:r>
                        </m:sup>
                      </m:sSup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 smtClean="0">
                  <a:solidFill>
                    <a:schemeClr val="bg1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131590"/>
                <a:ext cx="8568952" cy="2221890"/>
              </a:xfrm>
              <a:prstGeom prst="rect">
                <a:avLst/>
              </a:prstGeom>
              <a:blipFill rotWithShape="1">
                <a:blip r:embed="rId3"/>
                <a:stretch>
                  <a:fillRect l="-427" t="-1374" b="-549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852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23528" y="1131590"/>
                <a:ext cx="8568952" cy="2991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dirty="0" smtClean="0">
                    <a:solidFill>
                      <a:schemeClr val="bg1"/>
                    </a:solidFill>
                    <a:latin typeface="+mj-lt"/>
                  </a:rPr>
                  <a:t>Normal is approximated with (0, 0, 1), bump is a post-process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CA" sz="1600" dirty="0" smtClean="0">
                    <a:solidFill>
                      <a:schemeClr val="bg1"/>
                    </a:solidFill>
                    <a:latin typeface="+mj-lt"/>
                  </a:rPr>
                  <a:t>Better memory coalescing – more useful data per DRAM burst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solidFill>
                      <a:schemeClr val="bg1"/>
                    </a:solidFill>
                    <a:latin typeface="+mj-lt"/>
                  </a:rPr>
                  <a:t>Early outs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bg1"/>
                    </a:solidFill>
                  </a:rPr>
                  <a:t>Exit if reflection low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bg1"/>
                    </a:solidFill>
                  </a:rPr>
                  <a:t>Exit on first depth buffer </a:t>
                </a:r>
                <a:r>
                  <a:rPr lang="en-US" sz="1600" dirty="0" smtClean="0">
                    <a:solidFill>
                      <a:schemeClr val="bg1"/>
                    </a:solidFill>
                  </a:rPr>
                  <a:t>intersection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bg1"/>
                    </a:solidFill>
                  </a:rPr>
                  <a:t>Exit if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600" i="1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𝑒𝑦𝑒</m:t>
                            </m:r>
                          </m:e>
                        </m:acc>
                        <m:r>
                          <a:rPr lang="en-US" sz="1600">
                            <a:solidFill>
                              <a:schemeClr val="bg1"/>
                            </a:solidFill>
                            <a:latin typeface="Cambria Math"/>
                          </a:rPr>
                          <m:t>,</m:t>
                        </m:r>
                        <m:acc>
                          <m:accPr>
                            <m:chr m:val="⃗"/>
                            <m:ctrlP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𝑟</m:t>
                            </m:r>
                          </m:e>
                        </m:acc>
                      </m:e>
                    </m:d>
                    <m:r>
                      <a:rPr lang="en-US" sz="1600" i="1">
                        <a:solidFill>
                          <a:schemeClr val="bg1"/>
                        </a:solidFill>
                        <a:latin typeface="Cambria Math"/>
                      </a:rPr>
                      <m:t>&gt;0</m:t>
                    </m:r>
                  </m:oMath>
                </a14:m>
                <a:r>
                  <a:rPr lang="en-US" sz="1600" dirty="0">
                    <a:solidFill>
                      <a:schemeClr val="bg1"/>
                    </a:solidFill>
                  </a:rPr>
                  <a:t> – Fresnel factor is low at these fragments </a:t>
                </a:r>
                <a:r>
                  <a:rPr lang="en-US" sz="1600" dirty="0" smtClean="0">
                    <a:solidFill>
                      <a:schemeClr val="bg1"/>
                    </a:solidFill>
                  </a:rPr>
                  <a:t>anyway</a:t>
                </a:r>
                <a:endParaRPr lang="en-US" sz="1600" dirty="0" smtClean="0">
                  <a:solidFill>
                    <a:schemeClr val="bg1"/>
                  </a:solidFill>
                  <a:latin typeface="+mj-lt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solidFill>
                      <a:schemeClr val="bg1"/>
                    </a:solidFill>
                    <a:latin typeface="+mj-lt"/>
                  </a:rPr>
                  <a:t>Decrease number of samples due to distance (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/>
                      </a:rPr>
                      <m:t>𝑑</m:t>
                    </m:r>
                  </m:oMath>
                </a14:m>
                <a:r>
                  <a:rPr lang="ru-RU" dirty="0" smtClean="0">
                    <a:solidFill>
                      <a:schemeClr val="bg1"/>
                    </a:solidFill>
                    <a:latin typeface="+mj-lt"/>
                  </a:rPr>
                  <a:t>)</a:t>
                </a:r>
                <a:endParaRPr lang="en-US" dirty="0" smtClean="0">
                  <a:solidFill>
                    <a:schemeClr val="bg1"/>
                  </a:solidFill>
                  <a:latin typeface="+mj-lt"/>
                </a:endParaRPr>
              </a:p>
              <a:p>
                <a:pPr marL="457200" lvl="2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𝑁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𝑙𝑖𝑛𝑒𝑎𝑟</m:t>
                          </m:r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_</m:t>
                          </m:r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𝑠𝑎𝑚𝑝𝑙𝑒𝑠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chemeClr val="bg1"/>
                          </a:solidFill>
                          <a:latin typeface="Cambria Math"/>
                        </a:rPr>
                        <m:t>max</m:t>
                      </m:r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</a:rPr>
                        <m:t>⁡(1, 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𝑘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−</m:t>
                          </m:r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𝑖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𝑑</m:t>
                          </m:r>
                        </m:sup>
                      </m:sSup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 smtClean="0">
                  <a:solidFill>
                    <a:schemeClr val="bg1"/>
                  </a:solidFill>
                  <a:latin typeface="+mj-lt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solidFill>
                      <a:schemeClr val="bg1"/>
                    </a:solidFill>
                    <a:latin typeface="+mj-lt"/>
                  </a:rPr>
                  <a:t>Render in half-res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 smtClean="0">
                    <a:solidFill>
                      <a:schemeClr val="bg1"/>
                    </a:solidFill>
                    <a:latin typeface="+mj-lt"/>
                  </a:rPr>
                  <a:t>Significant speedup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 smtClean="0">
                    <a:solidFill>
                      <a:schemeClr val="bg1"/>
                    </a:solidFill>
                    <a:latin typeface="+mj-lt"/>
                  </a:rPr>
                  <a:t>High-frequency data is reconstructed in post-process bump</a:t>
                </a: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131590"/>
                <a:ext cx="8568952" cy="2991332"/>
              </a:xfrm>
              <a:prstGeom prst="rect">
                <a:avLst/>
              </a:prstGeom>
              <a:blipFill rotWithShape="1">
                <a:blip r:embed="rId3"/>
                <a:stretch>
                  <a:fillRect l="-427" t="-1020" b="-1837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585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23528" y="1131590"/>
                <a:ext cx="8568952" cy="4068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dirty="0" smtClean="0">
                    <a:solidFill>
                      <a:schemeClr val="bg1"/>
                    </a:solidFill>
                    <a:latin typeface="+mj-lt"/>
                  </a:rPr>
                  <a:t>Normal is approximated with (0, 0, 1), bump is a post-process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CA" sz="1600" dirty="0" smtClean="0">
                    <a:solidFill>
                      <a:schemeClr val="bg1"/>
                    </a:solidFill>
                    <a:latin typeface="+mj-lt"/>
                  </a:rPr>
                  <a:t>Better memory coalescing – more useful data per DRAM burst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solidFill>
                      <a:schemeClr val="bg1"/>
                    </a:solidFill>
                    <a:latin typeface="+mj-lt"/>
                  </a:rPr>
                  <a:t>Early outs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bg1"/>
                    </a:solidFill>
                  </a:rPr>
                  <a:t>Exit if reflection low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bg1"/>
                    </a:solidFill>
                  </a:rPr>
                  <a:t>Exit on first depth buffer </a:t>
                </a:r>
                <a:r>
                  <a:rPr lang="en-US" sz="1600" dirty="0" smtClean="0">
                    <a:solidFill>
                      <a:schemeClr val="bg1"/>
                    </a:solidFill>
                  </a:rPr>
                  <a:t>intersection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bg1"/>
                    </a:solidFill>
                  </a:rPr>
                  <a:t>Exit if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600" i="1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𝑒𝑦𝑒</m:t>
                            </m:r>
                          </m:e>
                        </m:acc>
                        <m:r>
                          <a:rPr lang="en-US" sz="1600">
                            <a:solidFill>
                              <a:schemeClr val="bg1"/>
                            </a:solidFill>
                            <a:latin typeface="Cambria Math"/>
                          </a:rPr>
                          <m:t>,</m:t>
                        </m:r>
                        <m:acc>
                          <m:accPr>
                            <m:chr m:val="⃗"/>
                            <m:ctrlP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𝑟</m:t>
                            </m:r>
                          </m:e>
                        </m:acc>
                      </m:e>
                    </m:d>
                    <m:r>
                      <a:rPr lang="en-US" sz="1600" i="1">
                        <a:solidFill>
                          <a:schemeClr val="bg1"/>
                        </a:solidFill>
                        <a:latin typeface="Cambria Math"/>
                      </a:rPr>
                      <m:t>&gt;0</m:t>
                    </m:r>
                  </m:oMath>
                </a14:m>
                <a:r>
                  <a:rPr lang="en-US" sz="1600" dirty="0">
                    <a:solidFill>
                      <a:schemeClr val="bg1"/>
                    </a:solidFill>
                  </a:rPr>
                  <a:t> – Fresnel factor is low at these fragments </a:t>
                </a:r>
                <a:r>
                  <a:rPr lang="en-US" sz="1600" dirty="0" smtClean="0">
                    <a:solidFill>
                      <a:schemeClr val="bg1"/>
                    </a:solidFill>
                  </a:rPr>
                  <a:t>anyway</a:t>
                </a:r>
                <a:endParaRPr lang="en-US" sz="1600" dirty="0" smtClean="0">
                  <a:solidFill>
                    <a:schemeClr val="bg1"/>
                  </a:solidFill>
                  <a:latin typeface="+mj-lt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solidFill>
                      <a:schemeClr val="bg1"/>
                    </a:solidFill>
                    <a:latin typeface="+mj-lt"/>
                  </a:rPr>
                  <a:t>Decrease number of samples due to distance (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/>
                      </a:rPr>
                      <m:t>𝑑</m:t>
                    </m:r>
                  </m:oMath>
                </a14:m>
                <a:r>
                  <a:rPr lang="ru-RU" dirty="0" smtClean="0">
                    <a:solidFill>
                      <a:schemeClr val="bg1"/>
                    </a:solidFill>
                    <a:latin typeface="+mj-lt"/>
                  </a:rPr>
                  <a:t>)</a:t>
                </a:r>
                <a:endParaRPr lang="en-US" dirty="0" smtClean="0">
                  <a:solidFill>
                    <a:schemeClr val="bg1"/>
                  </a:solidFill>
                  <a:latin typeface="+mj-lt"/>
                </a:endParaRPr>
              </a:p>
              <a:p>
                <a:pPr marL="457200" lvl="2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𝑁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𝑙𝑖𝑛𝑒𝑎𝑟</m:t>
                          </m:r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_</m:t>
                          </m:r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𝑠𝑎𝑚𝑝𝑙𝑒𝑠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i="1">
                          <a:solidFill>
                            <a:schemeClr val="bg1"/>
                          </a:solidFill>
                          <a:latin typeface="Cambria Math"/>
                        </a:rPr>
                        <m:t>max</m:t>
                      </m:r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</a:rPr>
                        <m:t>⁡(1, 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𝑘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</m:ctrlPr>
                        </m:sSupPr>
                        <m:e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−</m:t>
                          </m:r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𝑖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𝑑</m:t>
                          </m:r>
                        </m:sup>
                      </m:sSup>
                      <m:r>
                        <a:rPr lang="en-US" i="1">
                          <a:solidFill>
                            <a:schemeClr val="bg1"/>
                          </a:solidFill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 smtClean="0">
                  <a:solidFill>
                    <a:schemeClr val="bg1"/>
                  </a:solidFill>
                  <a:latin typeface="+mj-lt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solidFill>
                      <a:schemeClr val="bg1"/>
                    </a:solidFill>
                    <a:latin typeface="+mj-lt"/>
                  </a:rPr>
                  <a:t>Render in half-res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bg1"/>
                    </a:solidFill>
                  </a:rPr>
                  <a:t>Significant speedup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bg1"/>
                    </a:solidFill>
                  </a:rPr>
                  <a:t>High-frequency data is reconstructed in post-process </a:t>
                </a:r>
                <a:r>
                  <a:rPr lang="en-US" sz="1600" dirty="0" smtClean="0">
                    <a:solidFill>
                      <a:schemeClr val="bg1"/>
                    </a:solidFill>
                  </a:rPr>
                  <a:t>bump</a:t>
                </a:r>
                <a:endParaRPr lang="en-US" sz="1600" dirty="0" smtClean="0">
                  <a:solidFill>
                    <a:schemeClr val="bg1"/>
                  </a:solidFill>
                  <a:latin typeface="+mj-lt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>
                    <a:solidFill>
                      <a:schemeClr val="bg1"/>
                    </a:solidFill>
                  </a:rPr>
                  <a:t>Worst case timings (</a:t>
                </a:r>
                <a:r>
                  <a:rPr lang="en-US" dirty="0" err="1" smtClean="0">
                    <a:solidFill>
                      <a:schemeClr val="bg1"/>
                    </a:solidFill>
                  </a:rPr>
                  <a:t>fullscreen</a:t>
                </a:r>
                <a:r>
                  <a:rPr lang="en-US" dirty="0" smtClean="0">
                    <a:solidFill>
                      <a:schemeClr val="bg1"/>
                    </a:solidFill>
                  </a:rPr>
                  <a:t>) ~1-1.5 </a:t>
                </a:r>
                <a:r>
                  <a:rPr lang="en-US" dirty="0" err="1" smtClean="0">
                    <a:solidFill>
                      <a:schemeClr val="bg1"/>
                    </a:solidFill>
                  </a:rPr>
                  <a:t>ms</a:t>
                </a:r>
                <a:endParaRPr lang="en-US" dirty="0" smtClean="0">
                  <a:solidFill>
                    <a:schemeClr val="bg1"/>
                  </a:solidFill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1600" dirty="0" smtClean="0">
                    <a:solidFill>
                      <a:schemeClr val="bg1"/>
                    </a:solidFill>
                  </a:rPr>
                  <a:t>Really hard to achieve on real map though!</a:t>
                </a:r>
                <a:endParaRPr lang="en-US" sz="1600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 smtClean="0">
                  <a:solidFill>
                    <a:schemeClr val="bg1"/>
                  </a:solidFill>
                  <a:latin typeface="+mj-lt"/>
                </a:endParaRPr>
              </a:p>
              <a:p>
                <a:pPr lvl="1"/>
                <a:endParaRPr lang="en-US" sz="1600" dirty="0">
                  <a:solidFill>
                    <a:schemeClr val="bg1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131590"/>
                <a:ext cx="8568952" cy="4068550"/>
              </a:xfrm>
              <a:prstGeom prst="rect">
                <a:avLst/>
              </a:prstGeom>
              <a:blipFill rotWithShape="1">
                <a:blip r:embed="rId3"/>
                <a:stretch>
                  <a:fillRect l="-427" t="-750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84263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Talk Schedule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Basic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Thief reflection system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Screen-space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u="sng" dirty="0" smtClean="0">
                <a:solidFill>
                  <a:schemeClr val="bg1"/>
                </a:solidFill>
                <a:latin typeface="+mj-lt"/>
              </a:rPr>
              <a:t>Image-based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Contact-hardening glossy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Reflection pipeline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Localized 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Art pipeline 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Conclusion and QA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1858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Image-Based Reflections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UE3 reflections are good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1094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Talk Schedule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u="sng" dirty="0" smtClean="0">
                <a:solidFill>
                  <a:schemeClr val="bg1"/>
                </a:solidFill>
                <a:latin typeface="+mj-lt"/>
              </a:rPr>
              <a:t>Basic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Thief reflection system overview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Screen-space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Contact-hardening glossy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Reflection pipeline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Localized 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Art pipeline 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Conclusion and QA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757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Image-Based Reflections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UE3 reflections are good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We need ~50 IBR proxies per frame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5204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Image-Based Reflections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UE3 reflections are good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We need ~50 IBR proxies per 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8-10 </a:t>
            </a:r>
            <a:r>
              <a:rPr lang="en-CA" dirty="0" err="1" smtClean="0">
                <a:solidFill>
                  <a:schemeClr val="bg1"/>
                </a:solidFill>
                <a:latin typeface="+mj-lt"/>
              </a:rPr>
              <a:t>ms</a:t>
            </a:r>
            <a:r>
              <a:rPr lang="en-CA" dirty="0" smtClean="0">
                <a:solidFill>
                  <a:schemeClr val="bg1"/>
                </a:solidFill>
                <a:latin typeface="+mj-lt"/>
              </a:rPr>
              <a:t> in </a:t>
            </a:r>
            <a:r>
              <a:rPr lang="en-CA" dirty="0" err="1" smtClean="0">
                <a:solidFill>
                  <a:schemeClr val="bg1"/>
                </a:solidFill>
                <a:latin typeface="+mj-lt"/>
              </a:rPr>
              <a:t>FullHD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980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Image-Based Reflections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UE3 reflections are good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We need ~50 IBR proxies per 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8-10 </a:t>
            </a:r>
            <a:r>
              <a:rPr lang="en-CA" dirty="0" err="1" smtClean="0">
                <a:solidFill>
                  <a:schemeClr val="bg1"/>
                </a:solidFill>
                <a:latin typeface="+mj-lt"/>
              </a:rPr>
              <a:t>ms</a:t>
            </a:r>
            <a:r>
              <a:rPr lang="en-CA" dirty="0" smtClean="0">
                <a:solidFill>
                  <a:schemeClr val="bg1"/>
                </a:solidFill>
                <a:latin typeface="+mj-lt"/>
              </a:rPr>
              <a:t> in </a:t>
            </a:r>
            <a:r>
              <a:rPr lang="en-CA" dirty="0" err="1" smtClean="0">
                <a:solidFill>
                  <a:schemeClr val="bg1"/>
                </a:solidFill>
                <a:latin typeface="+mj-lt"/>
              </a:rPr>
              <a:t>FullHD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 descr="C:\Users\nlongchamps\Desktop\AngryAtGPU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902882"/>
            <a:ext cx="3771014" cy="4243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7826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IBR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Good old half-res</a:t>
            </a:r>
            <a:endParaRPr lang="en-CA" dirty="0">
              <a:solidFill>
                <a:schemeClr val="bg1"/>
              </a:solidFill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3942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IBR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Good old half-res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IBR rooms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Localize IBRs to particular level locations</a:t>
            </a:r>
            <a:endParaRPr lang="en-CA" sz="16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</a:rPr>
              <a:t>Limit </a:t>
            </a:r>
            <a:r>
              <a:rPr lang="en-CA" sz="1600" dirty="0" smtClean="0">
                <a:solidFill>
                  <a:schemeClr val="bg1"/>
                </a:solidFill>
              </a:rPr>
              <a:t>IBR </a:t>
            </a:r>
            <a:r>
              <a:rPr lang="en-CA" sz="1600" dirty="0">
                <a:solidFill>
                  <a:schemeClr val="bg1"/>
                </a:solidFill>
              </a:rPr>
              <a:t>reflections when looking </a:t>
            </a:r>
            <a:r>
              <a:rPr lang="en-CA" sz="1600" dirty="0" smtClean="0">
                <a:solidFill>
                  <a:schemeClr val="bg1"/>
                </a:solidFill>
              </a:rPr>
              <a:t>down</a:t>
            </a:r>
            <a:endParaRPr lang="en-CA" dirty="0">
              <a:solidFill>
                <a:schemeClr val="bg1"/>
              </a:solidFill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097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IBR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Good old half-res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IBR rooms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</a:rPr>
              <a:t>Localize IBRs to particular level </a:t>
            </a:r>
            <a:r>
              <a:rPr lang="en-CA" sz="1600" dirty="0" smtClean="0">
                <a:solidFill>
                  <a:schemeClr val="bg1"/>
                </a:solidFill>
              </a:rPr>
              <a:t>locations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Limit IBR reflections when looking down</a:t>
            </a:r>
            <a:endParaRPr lang="en-CA" dirty="0" smtClean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Tiled rendering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Uses quasi-horizontal reflector assumption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Empirical; no proof provided</a:t>
            </a:r>
            <a:endParaRPr lang="fr-CA" sz="1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468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IBR Tiled Rendering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3" name="Straight Connector 12"/>
          <p:cNvCxnSpPr/>
          <p:nvPr/>
        </p:nvCxnSpPr>
        <p:spPr>
          <a:xfrm>
            <a:off x="6297868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689153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90467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599368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20617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9128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387653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593403" y="1210425"/>
            <a:ext cx="5438775" cy="2725420"/>
          </a:xfrm>
          <a:prstGeom prst="rect">
            <a:avLst/>
          </a:prstGeom>
          <a:ln w="28575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3" name="Rectangle 15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CA"/>
          </a:p>
        </p:txBody>
      </p:sp>
      <p:sp>
        <p:nvSpPr>
          <p:cNvPr id="23" name="Rectangle 17"/>
          <p:cNvSpPr>
            <a:spLocks noChangeArrowheads="1"/>
          </p:cNvSpPr>
          <p:nvPr/>
        </p:nvSpPr>
        <p:spPr bwMode="auto">
          <a:xfrm>
            <a:off x="152400" y="609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09228" y="1131590"/>
            <a:ext cx="3219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Divide screen into vertical tiles</a:t>
            </a:r>
            <a:endParaRPr lang="fr-CA"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9780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IBR Tiled Rendering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15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CA"/>
          </a:p>
        </p:txBody>
      </p:sp>
      <p:sp>
        <p:nvSpPr>
          <p:cNvPr id="23" name="Rectangle 17"/>
          <p:cNvSpPr>
            <a:spLocks noChangeArrowheads="1"/>
          </p:cNvSpPr>
          <p:nvPr/>
        </p:nvSpPr>
        <p:spPr bwMode="auto">
          <a:xfrm>
            <a:off x="152400" y="609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09228" y="1131590"/>
            <a:ext cx="346742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Divide screen into vertical tiles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Calculate proxy AABB projection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1600" dirty="0" smtClean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A" sz="14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6297868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689153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490467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599368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20617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99128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8387653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593403" y="1210425"/>
            <a:ext cx="5438775" cy="2725420"/>
          </a:xfrm>
          <a:prstGeom prst="rect">
            <a:avLst/>
          </a:prstGeom>
          <a:ln w="28575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35" name="Freeform 34"/>
          <p:cNvSpPr/>
          <p:nvPr/>
        </p:nvSpPr>
        <p:spPr>
          <a:xfrm>
            <a:off x="4021045" y="1389184"/>
            <a:ext cx="2083777" cy="1494693"/>
          </a:xfrm>
          <a:custGeom>
            <a:avLst/>
            <a:gdLst>
              <a:gd name="connsiteX0" fmla="*/ 0 w 2083777"/>
              <a:gd name="connsiteY0" fmla="*/ 0 h 1494693"/>
              <a:gd name="connsiteX1" fmla="*/ 1732085 w 2083777"/>
              <a:gd name="connsiteY1" fmla="*/ 263770 h 1494693"/>
              <a:gd name="connsiteX2" fmla="*/ 2083777 w 2083777"/>
              <a:gd name="connsiteY2" fmla="*/ 1406770 h 1494693"/>
              <a:gd name="connsiteX3" fmla="*/ 756139 w 2083777"/>
              <a:gd name="connsiteY3" fmla="*/ 1494693 h 1494693"/>
              <a:gd name="connsiteX4" fmla="*/ 0 w 2083777"/>
              <a:gd name="connsiteY4" fmla="*/ 0 h 1494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3777" h="1494693">
                <a:moveTo>
                  <a:pt x="0" y="0"/>
                </a:moveTo>
                <a:lnTo>
                  <a:pt x="1732085" y="263770"/>
                </a:lnTo>
                <a:lnTo>
                  <a:pt x="2083777" y="1406770"/>
                </a:lnTo>
                <a:lnTo>
                  <a:pt x="756139" y="14946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2164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IBR Tiled Rendering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15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CA"/>
          </a:p>
        </p:txBody>
      </p:sp>
      <p:sp>
        <p:nvSpPr>
          <p:cNvPr id="23" name="Rectangle 17"/>
          <p:cNvSpPr>
            <a:spLocks noChangeArrowheads="1"/>
          </p:cNvSpPr>
          <p:nvPr/>
        </p:nvSpPr>
        <p:spPr bwMode="auto">
          <a:xfrm>
            <a:off x="152400" y="609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09227" y="1131590"/>
            <a:ext cx="351822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Divide screen into vertical tiles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</a:rPr>
              <a:t>Calculate proxy </a:t>
            </a:r>
            <a:r>
              <a:rPr lang="en-CA" sz="1600" dirty="0" smtClean="0">
                <a:solidFill>
                  <a:schemeClr val="bg1"/>
                </a:solidFill>
              </a:rPr>
              <a:t>AABB </a:t>
            </a:r>
            <a:r>
              <a:rPr lang="en-CA" sz="1600" dirty="0">
                <a:solidFill>
                  <a:schemeClr val="bg1"/>
                </a:solidFill>
              </a:rPr>
              <a:t>projection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Extend vertical sides to the intersection with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A" sz="14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5617546" y="1210425"/>
            <a:ext cx="835183" cy="2725420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 flipV="1">
            <a:off x="3926127" y="1210425"/>
            <a:ext cx="1406769" cy="2725421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297868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7689153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90467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5599368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420617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699128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8387653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3593403" y="1210425"/>
            <a:ext cx="5438775" cy="2725420"/>
          </a:xfrm>
          <a:prstGeom prst="rect">
            <a:avLst/>
          </a:prstGeom>
          <a:ln w="28575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48" name="Freeform 47"/>
          <p:cNvSpPr/>
          <p:nvPr/>
        </p:nvSpPr>
        <p:spPr>
          <a:xfrm>
            <a:off x="4021045" y="1389184"/>
            <a:ext cx="2083777" cy="1494693"/>
          </a:xfrm>
          <a:custGeom>
            <a:avLst/>
            <a:gdLst>
              <a:gd name="connsiteX0" fmla="*/ 0 w 2083777"/>
              <a:gd name="connsiteY0" fmla="*/ 0 h 1494693"/>
              <a:gd name="connsiteX1" fmla="*/ 1732085 w 2083777"/>
              <a:gd name="connsiteY1" fmla="*/ 263770 h 1494693"/>
              <a:gd name="connsiteX2" fmla="*/ 2083777 w 2083777"/>
              <a:gd name="connsiteY2" fmla="*/ 1406770 h 1494693"/>
              <a:gd name="connsiteX3" fmla="*/ 756139 w 2083777"/>
              <a:gd name="connsiteY3" fmla="*/ 1494693 h 1494693"/>
              <a:gd name="connsiteX4" fmla="*/ 0 w 2083777"/>
              <a:gd name="connsiteY4" fmla="*/ 0 h 1494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3777" h="1494693">
                <a:moveTo>
                  <a:pt x="0" y="0"/>
                </a:moveTo>
                <a:lnTo>
                  <a:pt x="1732085" y="263770"/>
                </a:lnTo>
                <a:lnTo>
                  <a:pt x="2083777" y="1406770"/>
                </a:lnTo>
                <a:lnTo>
                  <a:pt x="756139" y="14946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709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593404" y="1210425"/>
            <a:ext cx="3397884" cy="2725420"/>
          </a:xfrm>
          <a:prstGeom prst="rect">
            <a:avLst/>
          </a:prstGeom>
          <a:pattFill prst="ltDn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IBR Tiled Rendering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9" name="Straight Connector 8"/>
          <p:cNvCxnSpPr/>
          <p:nvPr/>
        </p:nvCxnSpPr>
        <p:spPr>
          <a:xfrm>
            <a:off x="5617546" y="1210425"/>
            <a:ext cx="835183" cy="2725420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 flipV="1">
            <a:off x="3926127" y="1210425"/>
            <a:ext cx="1406769" cy="2725421"/>
          </a:xfrm>
          <a:prstGeom prst="line">
            <a:avLst/>
          </a:prstGeom>
          <a:ln w="190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297868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689153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90467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599368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20617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91288" y="1210425"/>
            <a:ext cx="0" cy="272542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387653" y="1210425"/>
            <a:ext cx="0" cy="2724150"/>
          </a:xfrm>
          <a:prstGeom prst="line">
            <a:avLst/>
          </a:prstGeom>
          <a:ln w="14351" cap="rnd">
            <a:solidFill>
              <a:schemeClr val="bg2"/>
            </a:solidFill>
            <a:prstDash val="dash"/>
            <a:headEnd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593403" y="1210425"/>
            <a:ext cx="5438775" cy="2725420"/>
          </a:xfrm>
          <a:prstGeom prst="rect">
            <a:avLst/>
          </a:prstGeom>
          <a:ln w="28575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  <p:sp>
        <p:nvSpPr>
          <p:cNvPr id="3" name="Rectangle 15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CA"/>
          </a:p>
        </p:txBody>
      </p:sp>
      <p:sp>
        <p:nvSpPr>
          <p:cNvPr id="23" name="Rectangle 17"/>
          <p:cNvSpPr>
            <a:spLocks noChangeArrowheads="1"/>
          </p:cNvSpPr>
          <p:nvPr/>
        </p:nvSpPr>
        <p:spPr bwMode="auto">
          <a:xfrm>
            <a:off x="152400" y="609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09227" y="1131590"/>
            <a:ext cx="3588073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Divide screen into vertical tiles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</a:rPr>
              <a:t>Calculate proxy </a:t>
            </a:r>
            <a:r>
              <a:rPr lang="en-CA" sz="1600" dirty="0" smtClean="0">
                <a:solidFill>
                  <a:schemeClr val="bg1"/>
                </a:solidFill>
              </a:rPr>
              <a:t>AABB </a:t>
            </a:r>
            <a:r>
              <a:rPr lang="en-CA" sz="1600" dirty="0">
                <a:solidFill>
                  <a:schemeClr val="bg1"/>
                </a:solidFill>
              </a:rPr>
              <a:t>projection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Extend vertical sides to the intersection with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600" dirty="0" smtClean="0">
                <a:solidFill>
                  <a:schemeClr val="bg1"/>
                </a:solidFill>
                <a:latin typeface="+mj-lt"/>
              </a:rPr>
              <a:t>Add proxy to the affected tiles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A" sz="1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Freeform 24"/>
          <p:cNvSpPr/>
          <p:nvPr/>
        </p:nvSpPr>
        <p:spPr>
          <a:xfrm>
            <a:off x="4021045" y="1389184"/>
            <a:ext cx="2083777" cy="1494693"/>
          </a:xfrm>
          <a:custGeom>
            <a:avLst/>
            <a:gdLst>
              <a:gd name="connsiteX0" fmla="*/ 0 w 2083777"/>
              <a:gd name="connsiteY0" fmla="*/ 0 h 1494693"/>
              <a:gd name="connsiteX1" fmla="*/ 1732085 w 2083777"/>
              <a:gd name="connsiteY1" fmla="*/ 263770 h 1494693"/>
              <a:gd name="connsiteX2" fmla="*/ 2083777 w 2083777"/>
              <a:gd name="connsiteY2" fmla="*/ 1406770 h 1494693"/>
              <a:gd name="connsiteX3" fmla="*/ 756139 w 2083777"/>
              <a:gd name="connsiteY3" fmla="*/ 1494693 h 1494693"/>
              <a:gd name="connsiteX4" fmla="*/ 0 w 2083777"/>
              <a:gd name="connsiteY4" fmla="*/ 0 h 1494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3777" h="1494693">
                <a:moveTo>
                  <a:pt x="0" y="0"/>
                </a:moveTo>
                <a:lnTo>
                  <a:pt x="1732085" y="263770"/>
                </a:lnTo>
                <a:lnTo>
                  <a:pt x="2083777" y="1406770"/>
                </a:lnTo>
                <a:lnTo>
                  <a:pt x="756139" y="14946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671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SIGGRAPH_2014_Draft\With Legal Lines\ONLINE_061113_ca0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77480" y="0"/>
            <a:ext cx="1182147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Basic Algorithms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Planar reflections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240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5" y="195486"/>
            <a:ext cx="5868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IBR Optimizations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Old good half-res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IBR rooms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</a:rPr>
              <a:t>Localize IBRs to particular level </a:t>
            </a:r>
            <a:r>
              <a:rPr lang="en-CA" sz="1600" dirty="0" smtClean="0">
                <a:solidFill>
                  <a:schemeClr val="bg1"/>
                </a:solidFill>
              </a:rPr>
              <a:t>locations</a:t>
            </a:r>
            <a:endParaRPr lang="en-CA" dirty="0" smtClean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Tiled rendering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</a:rPr>
              <a:t>Uses quasi-horizontal reflector assumption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</a:rPr>
              <a:t>Empirical; no proof provided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Worst case timings (</a:t>
            </a:r>
            <a:r>
              <a:rPr lang="en-US" dirty="0" err="1">
                <a:solidFill>
                  <a:schemeClr val="bg1"/>
                </a:solidFill>
              </a:rPr>
              <a:t>fullscreen</a:t>
            </a:r>
            <a:r>
              <a:rPr lang="en-US" dirty="0">
                <a:solidFill>
                  <a:schemeClr val="bg1"/>
                </a:solidFill>
              </a:rPr>
              <a:t>) ~1-1.5 </a:t>
            </a:r>
            <a:r>
              <a:rPr lang="en-US" dirty="0" err="1">
                <a:solidFill>
                  <a:schemeClr val="bg1"/>
                </a:solidFill>
              </a:rPr>
              <a:t>ms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396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Talk Schedule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Basic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Thief reflection system overview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Screen-space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u="sng" dirty="0" smtClean="0">
                <a:solidFill>
                  <a:schemeClr val="bg1"/>
                </a:solidFill>
                <a:latin typeface="+mj-lt"/>
              </a:rPr>
              <a:t>Contact-hardening glossy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Reflection pipeline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Localized 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Art pipeline 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Conclusion and QA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722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pic>
        <p:nvPicPr>
          <p:cNvPr id="3" name="Picture 2" descr="C:\Users\nlongchamps\Desktop\CHGR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282" y="1070344"/>
            <a:ext cx="5835037" cy="328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CHGS Justification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7" y="1131590"/>
            <a:ext cx="42461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On glossy surfaces reflection rays diverge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Depends on distance between a reflector and a reflected object</a:t>
            </a:r>
            <a:endParaRPr lang="fr-CA" sz="1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29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 descr="D:\SIGGRAPH_Course_Notes\nogloss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1" y="-3268"/>
            <a:ext cx="9176903" cy="5162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19275" y="195486"/>
            <a:ext cx="72548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CHGS Approach (Before)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5362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Output reflected distance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Pack into 2 bytes with 4 mm precision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Also used for sorting (hence the accuracy)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Dilate distance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Similar issues to </a:t>
            </a: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DoF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approaches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Blur (2-pass Gaussian)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4958834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6221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D:\SIGGRAPH_Course_Notes\gloss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797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19275" y="195486"/>
            <a:ext cx="72548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CHGS Approach (After)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45532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Output reflected distance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Pack into 2 bytes with 4 mm precision</a:t>
            </a:r>
            <a:endParaRPr lang="en-US" sz="14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Also used for sorting (hence the accuracy</a:t>
            </a:r>
            <a:r>
              <a:rPr lang="en-US" sz="1400" dirty="0" smtClean="0">
                <a:solidFill>
                  <a:schemeClr val="bg1"/>
                </a:solidFill>
              </a:rPr>
              <a:t>)</a:t>
            </a:r>
            <a:endParaRPr lang="en-US" sz="1400" dirty="0" smtClean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Dilate distance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Similar issues to </a:t>
            </a: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DoF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approaches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Blur (2-pass Gaussian)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4958834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777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Talk Schedule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Basic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Thief reflection system overview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Screen-space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Contact-hardening glossy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u="sng" dirty="0" smtClean="0">
                <a:solidFill>
                  <a:schemeClr val="bg1"/>
                </a:solidFill>
                <a:latin typeface="+mj-lt"/>
              </a:rPr>
              <a:t>Reflection pipeline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Localized 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Art pipeline 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Conclusion and QA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802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SSR/IBR Blending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7" y="1131590"/>
            <a:ext cx="4388552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SSR alpha depends on several factors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Height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Tracing accuracy (depth delta)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Surface horizontality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Ray goes out of screen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Ray goes back to the camera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“Just-because-I-don’t-want-SSR-here</a:t>
            </a:r>
            <a:r>
              <a:rPr lang="en-US" sz="1600" dirty="0" smtClean="0">
                <a:solidFill>
                  <a:schemeClr val="bg1"/>
                </a:solidFill>
              </a:rPr>
              <a:t>”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IBR merges on top, then cube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Blending done in </a:t>
            </a:r>
            <a:r>
              <a:rPr lang="en-US" dirty="0" err="1" smtClean="0">
                <a:solidFill>
                  <a:schemeClr val="bg1"/>
                </a:solidFill>
                <a:latin typeface="+mj-lt"/>
              </a:rPr>
              <a:t>sRGB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On PS4 RGBA16F is used instead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021" y="964927"/>
            <a:ext cx="3644459" cy="347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248021" y="4254761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92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021" y="964927"/>
            <a:ext cx="3644459" cy="3474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SSR/IBR Blending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7" y="1131590"/>
            <a:ext cx="4388552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SSR alpha depends on several factors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Height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Tracing accuracy (depth delta)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Surface horizontality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Ray goes out of screen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Ray goes back to the camera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“Just-because-I-don’t-want-SSR-here</a:t>
            </a:r>
            <a:r>
              <a:rPr lang="en-US" sz="1600" dirty="0" smtClean="0">
                <a:solidFill>
                  <a:schemeClr val="bg1"/>
                </a:solidFill>
              </a:rPr>
              <a:t>”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IBR merges on top, then cube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Blending done in </a:t>
            </a:r>
            <a:r>
              <a:rPr lang="en-US" dirty="0" err="1" smtClean="0">
                <a:solidFill>
                  <a:schemeClr val="bg1"/>
                </a:solidFill>
                <a:latin typeface="+mj-lt"/>
              </a:rPr>
              <a:t>sRGB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On PS4 RGBA16F is used instead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248021" y="4254762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02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SSR/IBR No Sorting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7" y="1131590"/>
            <a:ext cx="42461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Usually SSR is closer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Some objects (fire) are exceptions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Sorting in the IBR shader using distance</a:t>
            </a:r>
            <a:endParaRPr lang="fr-CA" sz="1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2079" y="1131590"/>
            <a:ext cx="4180401" cy="3339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712079" y="4286192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16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2080" y="1131589"/>
            <a:ext cx="4180400" cy="33431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dobe Jenson Regular" pitchFamily="18" charset="0"/>
              </a:rPr>
              <a:t>SSR/IBR </a:t>
            </a:r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With Sorting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23527" y="1131590"/>
            <a:ext cx="42461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Usually SSR is closer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Some objects (fire) are exceptions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1"/>
                </a:solidFill>
                <a:latin typeface="+mj-lt"/>
              </a:rPr>
              <a:t>Sorting in the IBR shader using distance</a:t>
            </a:r>
            <a:endParaRPr lang="fr-CA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12080" y="4290100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069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SIGGRAPH_2014_Draft\With Legal Lines\ONLINE_061113_ca0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77480" y="0"/>
            <a:ext cx="1182147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Basic Algorithms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Planar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Cube map reflections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540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Reflection Bump (Before)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Normal is fixed during tracing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High-frequency information is lost due to half-res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Algorithm similar to refraction rendering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9305" y="903372"/>
            <a:ext cx="2583556" cy="355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029305" y="4305913"/>
            <a:ext cx="190629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" dirty="0" smtClean="0">
                <a:solidFill>
                  <a:schemeClr val="bg1"/>
                </a:solidFill>
              </a:rPr>
              <a:t>Thief © 2014 Square </a:t>
            </a:r>
            <a:r>
              <a:rPr lang="en-US" sz="400" dirty="0" err="1" smtClean="0">
                <a:solidFill>
                  <a:schemeClr val="bg1"/>
                </a:solidFill>
              </a:rPr>
              <a:t>Enix</a:t>
            </a:r>
            <a:r>
              <a:rPr lang="en-US" sz="400" dirty="0" smtClean="0">
                <a:solidFill>
                  <a:schemeClr val="bg1"/>
                </a:solidFill>
              </a:rPr>
              <a:t> Ltd. All rights reserved. </a:t>
            </a:r>
            <a:endParaRPr lang="fr-CA" sz="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316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9305" y="903372"/>
            <a:ext cx="2583556" cy="355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Reflection Bump (After)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Normal is fixed during tracing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High-frequency information is lost due to half-res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Algorithm similar to refraction rendering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All auxiliary steps timings ~2 </a:t>
            </a:r>
            <a:r>
              <a:rPr lang="en-US" dirty="0" err="1" smtClean="0">
                <a:solidFill>
                  <a:schemeClr val="bg1"/>
                </a:solidFill>
                <a:latin typeface="+mj-lt"/>
              </a:rPr>
              <a:t>ms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029305" y="4305913"/>
            <a:ext cx="190629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" dirty="0" smtClean="0">
                <a:solidFill>
                  <a:schemeClr val="bg1"/>
                </a:solidFill>
              </a:rPr>
              <a:t>Thief © 2014 Square </a:t>
            </a:r>
            <a:r>
              <a:rPr lang="en-US" sz="400" dirty="0" err="1" smtClean="0">
                <a:solidFill>
                  <a:schemeClr val="bg1"/>
                </a:solidFill>
              </a:rPr>
              <a:t>Enix</a:t>
            </a:r>
            <a:r>
              <a:rPr lang="en-US" sz="400" dirty="0" smtClean="0">
                <a:solidFill>
                  <a:schemeClr val="bg1"/>
                </a:solidFill>
              </a:rPr>
              <a:t> Ltd. All rights reserved. </a:t>
            </a:r>
            <a:endParaRPr lang="fr-CA" sz="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647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Talk Schedule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Basic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Thief reflection system overview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Screen-space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Contact-hardening glossy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Reflection pipeline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u="sng" dirty="0" smtClean="0">
                <a:solidFill>
                  <a:schemeClr val="bg1"/>
                </a:solidFill>
                <a:latin typeface="+mj-lt"/>
              </a:rPr>
              <a:t>Localized 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Art pipeline 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Conclusion and QA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347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Localized cube map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C:\Users\nlongchamps\Desktop\LCM_Graphs\LCMSample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3353" y="1131590"/>
            <a:ext cx="3251200" cy="325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566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33406" y="925692"/>
            <a:ext cx="5432637" cy="408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128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33406" y="925692"/>
            <a:ext cx="5432637" cy="408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5756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33406" y="925692"/>
            <a:ext cx="5432636" cy="408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4636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33406" y="925692"/>
            <a:ext cx="5432636" cy="4084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3271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Localized cube map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79766" y="151364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Default cube map used on all SKUs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Picture 2" descr="\\eidos.com\mtl\Arsenal\Labs\3-CONFERENCES\SIGGRAPH\SIGGRAPH-2014-SUBMISSION\JN\LCMAP\1-LCMAP_default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820" y="2161083"/>
            <a:ext cx="3501232" cy="823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4803820" y="3000910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9236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Localized cube map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79766" y="151364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Default cube map used on all SKUs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75580" y="177558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Volume construction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" name="Picture 2" descr="\\eidos.com\mtl\Arsenal\Labs\3-CONFERENCES\SIGGRAPH\SIGGRAPH-2014-SUBMISSION\JN\LCMAP\2-LCMAP_volume0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1347" y="1253602"/>
            <a:ext cx="4649689" cy="263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4141347" y="3892478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1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SIGGRAPH_2014_Draft\With Legal Lines\ONLINE_061113_ca0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77480" y="0"/>
            <a:ext cx="1182147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Basic Algorithms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Planar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4697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Localized </a:t>
            </a:r>
            <a:r>
              <a:rPr lang="en-US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>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79766" y="151364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Default </a:t>
            </a: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used on all SKUs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75580" y="177558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Volume construction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371808" y="4151716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  <p:pic>
        <p:nvPicPr>
          <p:cNvPr id="10" name="Picture 2" descr="M:\Arsenal\Labs\3-CONFERENCES\SIGGRAPH\SIGGRAPH-2014-SUBMISSION\JN\LCMAP\3-LCMAP_volume0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4749" y="994363"/>
            <a:ext cx="4142885" cy="315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849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Localized </a:t>
            </a:r>
            <a:r>
              <a:rPr lang="en-US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>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79766" y="151364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Default </a:t>
            </a: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used on all SKUs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75580" y="177558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Volume construction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217810" y="4125760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  <p:pic>
        <p:nvPicPr>
          <p:cNvPr id="10" name="Picture 3" descr="M:\Arsenal\Labs\3-CONFERENCES\SIGGRAPH\SIGGRAPH-2014-SUBMISSION\JN\LCMAP\4-LCMAP_volumeALL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810" y="1020320"/>
            <a:ext cx="4496764" cy="3105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883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Localized </a:t>
            </a:r>
            <a:r>
              <a:rPr lang="en-US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>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79766" y="151364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Default </a:t>
            </a: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used on all SKUs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75580" y="177558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Volume construction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4"/>
          <p:cNvSpPr txBox="1"/>
          <p:nvPr/>
        </p:nvSpPr>
        <p:spPr>
          <a:xfrm>
            <a:off x="675580" y="203686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Set the properties of the capture actors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31" name="Picture 7" descr="M:\Arsenal\Labs\3-CONFERENCES\SIGGRAPH\SIGGRAPH-2014-SUBMISSION\JN\LCMAP\4A-LCMAPCapturePropertie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6348" y="1023086"/>
            <a:ext cx="2179688" cy="309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5376348" y="4122994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54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Localized cube map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79766" y="151364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Default cube map used on all SKUs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75580" y="177558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Volume construction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4"/>
          <p:cNvSpPr txBox="1"/>
          <p:nvPr/>
        </p:nvSpPr>
        <p:spPr>
          <a:xfrm>
            <a:off x="675580" y="203686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Set the properties of the capture actors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28" name="Picture 4" descr="M:\Arsenal\Labs\3-CONFERENCES\SIGGRAPH\SIGGRAPH-2014-SUBMISSION\JN\LCMAP\5-LCMAP_buil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4130" y="1513647"/>
            <a:ext cx="3866402" cy="2065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4"/>
          <p:cNvSpPr txBox="1"/>
          <p:nvPr/>
        </p:nvSpPr>
        <p:spPr>
          <a:xfrm>
            <a:off x="675580" y="229880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Build process to construct the </a:t>
            </a:r>
            <a:r>
              <a:rPr lang="en-US" sz="1400" dirty="0" smtClean="0">
                <a:solidFill>
                  <a:schemeClr val="bg1"/>
                </a:solidFill>
              </a:rPr>
              <a:t>cube map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804130" y="3578973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000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Localized </a:t>
            </a:r>
            <a:r>
              <a:rPr lang="en-US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>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79766" y="151364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Default </a:t>
            </a: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used on all SKUs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75580" y="177558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Volume construction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4"/>
          <p:cNvSpPr txBox="1"/>
          <p:nvPr/>
        </p:nvSpPr>
        <p:spPr>
          <a:xfrm>
            <a:off x="675580" y="203686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Set the properties of the capture actors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4"/>
          <p:cNvSpPr txBox="1"/>
          <p:nvPr/>
        </p:nvSpPr>
        <p:spPr>
          <a:xfrm>
            <a:off x="675580" y="229880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Build process to construct the </a:t>
            </a:r>
            <a:r>
              <a:rPr lang="en-US" sz="1400" dirty="0" err="1">
                <a:solidFill>
                  <a:schemeClr val="bg1"/>
                </a:solidFill>
              </a:rPr>
              <a:t>cubemap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29" name="Picture 5" descr="M:\Arsenal\Labs\3-CONFERENCES\SIGGRAPH\SIGGRAPH-2014-SUBMISSION\JN\LCMAP\6-LCMAP_ContentBrows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7271" y="1472020"/>
            <a:ext cx="4649688" cy="220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4"/>
          <p:cNvSpPr txBox="1"/>
          <p:nvPr/>
        </p:nvSpPr>
        <p:spPr>
          <a:xfrm>
            <a:off x="675580" y="256008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Cubemaps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are saved and assembled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337271" y="3674060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792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Localized </a:t>
            </a:r>
            <a:r>
              <a:rPr lang="en-US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>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79766" y="151364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Default </a:t>
            </a: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used on all SKUs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75580" y="177558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Volume construction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4"/>
          <p:cNvSpPr txBox="1"/>
          <p:nvPr/>
        </p:nvSpPr>
        <p:spPr>
          <a:xfrm>
            <a:off x="675580" y="203686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Set the properties of the capture actors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4"/>
          <p:cNvSpPr txBox="1"/>
          <p:nvPr/>
        </p:nvSpPr>
        <p:spPr>
          <a:xfrm>
            <a:off x="675580" y="229880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Build process to construct the </a:t>
            </a:r>
            <a:r>
              <a:rPr lang="en-US" sz="1400" dirty="0" err="1">
                <a:solidFill>
                  <a:schemeClr val="bg1"/>
                </a:solidFill>
              </a:rPr>
              <a:t>cubemap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675580" y="256008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Cubemaps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are saved and assembled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4"/>
          <p:cNvSpPr txBox="1"/>
          <p:nvPr/>
        </p:nvSpPr>
        <p:spPr>
          <a:xfrm>
            <a:off x="675580" y="282202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Cubemaps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are assigned to the meshes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32" name="Picture 8" descr="M:\Arsenal\Labs\3-CONFERENCES\SIGGRAPH\SIGGRAPH-2014-SUBMISSION\JN\LCMAP\8-LCMAP_assignatio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188" y="1147113"/>
            <a:ext cx="4562249" cy="2851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4354188" y="3998966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0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Localized </a:t>
            </a:r>
            <a:r>
              <a:rPr lang="en-US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>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79766" y="151364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Default </a:t>
            </a: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cubemap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used on all SKUs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75580" y="177558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Volume construction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4"/>
          <p:cNvSpPr txBox="1"/>
          <p:nvPr/>
        </p:nvSpPr>
        <p:spPr>
          <a:xfrm>
            <a:off x="675580" y="203686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Set the properties of the capture actors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4"/>
          <p:cNvSpPr txBox="1"/>
          <p:nvPr/>
        </p:nvSpPr>
        <p:spPr>
          <a:xfrm>
            <a:off x="675580" y="229880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Build process to construct the </a:t>
            </a:r>
            <a:r>
              <a:rPr lang="en-US" sz="1400" dirty="0" err="1">
                <a:solidFill>
                  <a:schemeClr val="bg1"/>
                </a:solidFill>
              </a:rPr>
              <a:t>cubemap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675580" y="2560087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Cubemaps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are saved and assembled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4"/>
          <p:cNvSpPr txBox="1"/>
          <p:nvPr/>
        </p:nvSpPr>
        <p:spPr>
          <a:xfrm>
            <a:off x="675580" y="282202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>
                <a:solidFill>
                  <a:schemeClr val="bg1"/>
                </a:solidFill>
                <a:latin typeface="+mj-lt"/>
              </a:rPr>
              <a:t>Cubemaps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are assigned to the meshes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33" name="Picture 9" descr="M:\Arsenal\Labs\3-CONFERENCES\SIGGRAPH\SIGGRAPH-2014-SUBMISSION\JN\LCMAP\9-LCMAP_resul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3358" y="1361433"/>
            <a:ext cx="4600326" cy="2920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4"/>
          <p:cNvSpPr txBox="1"/>
          <p:nvPr/>
        </p:nvSpPr>
        <p:spPr>
          <a:xfrm>
            <a:off x="681949" y="308363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Final result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313358" y="4281961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19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Talk Schedule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Basic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Thief reflection system overview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Screen-space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Contact-hardening glossy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Reflection pipeline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Localized 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u="sng" dirty="0" smtClean="0">
                <a:solidFill>
                  <a:schemeClr val="bg1"/>
                </a:solidFill>
                <a:latin typeface="+mj-lt"/>
              </a:rPr>
              <a:t>Art pipeline 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Conclusion and QA</a:t>
            </a:r>
            <a:endParaRPr lang="fr-CA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7834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IBR creation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IBR creation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51191" y="1513647"/>
            <a:ext cx="46493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Pinpoint candidate areas for IBR</a:t>
            </a:r>
            <a:br>
              <a:rPr lang="en-US" sz="1400" dirty="0" smtClean="0">
                <a:solidFill>
                  <a:schemeClr val="bg1"/>
                </a:solidFill>
                <a:latin typeface="+mj-lt"/>
              </a:rPr>
            </a:b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reflections (i.e., water 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p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uddles)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9806" y="1174155"/>
            <a:ext cx="4734532" cy="2797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169806" y="3981818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133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SIGGRAPH_2014_Draft\With Legal Lines\ONLINE_061113_ca0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77480" y="0"/>
            <a:ext cx="1182147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Basic Algorithms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Planar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Screen-space reflections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108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IBR creation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51191" y="1513647"/>
            <a:ext cx="46493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Pinpoint candidate areas for IBR</a:t>
            </a:r>
            <a:br>
              <a:rPr lang="en-US" sz="1400" dirty="0" smtClean="0">
                <a:solidFill>
                  <a:schemeClr val="bg1"/>
                </a:solidFill>
                <a:latin typeface="+mj-lt"/>
              </a:rPr>
            </a:b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reflections (i.e., water 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p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uddles)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62721" y="3971925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51191" y="1978229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Create the planes for main landmarks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721" y="1174155"/>
            <a:ext cx="4737324" cy="2797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4605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IBR creation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51191" y="1513647"/>
            <a:ext cx="46493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Pinpoint candidate areas for IBR</a:t>
            </a:r>
            <a:br>
              <a:rPr lang="en-US" sz="1400" dirty="0" smtClean="0">
                <a:solidFill>
                  <a:schemeClr val="bg1"/>
                </a:solidFill>
                <a:latin typeface="+mj-lt"/>
              </a:rPr>
            </a:b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reflections (i.e. water 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p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uddles)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62721" y="3971925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51191" y="1978229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Create the planes for main landmarks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721" y="1174155"/>
            <a:ext cx="4734532" cy="2797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4"/>
          <p:cNvSpPr txBox="1"/>
          <p:nvPr/>
        </p:nvSpPr>
        <p:spPr>
          <a:xfrm>
            <a:off x="651191" y="220809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Lit scene is baked to planes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4970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IBR creation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51191" y="1513647"/>
            <a:ext cx="46493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Pinpoint candidate areas for IBR</a:t>
            </a:r>
            <a:br>
              <a:rPr lang="en-US" sz="1400" dirty="0" smtClean="0">
                <a:solidFill>
                  <a:schemeClr val="bg1"/>
                </a:solidFill>
                <a:latin typeface="+mj-lt"/>
              </a:rPr>
            </a:b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reflections (i.e. water 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p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uddles)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98161" y="3973883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51191" y="1978229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Create the planes for main landmarks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2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"/>
          <a:stretch/>
        </p:blipFill>
        <p:spPr bwMode="auto">
          <a:xfrm>
            <a:off x="4198161" y="1180965"/>
            <a:ext cx="4734532" cy="27929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4"/>
          <p:cNvSpPr txBox="1"/>
          <p:nvPr/>
        </p:nvSpPr>
        <p:spPr>
          <a:xfrm>
            <a:off x="651191" y="220809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Lit scene is baked to planes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4"/>
          <p:cNvSpPr txBox="1"/>
          <p:nvPr/>
        </p:nvSpPr>
        <p:spPr>
          <a:xfrm>
            <a:off x="651191" y="2449084"/>
            <a:ext cx="46493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Plane position and lighting adjustments</a:t>
            </a:r>
          </a:p>
          <a:p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    (plus addition of planes if needed)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70590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IBR creation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651191" y="1513647"/>
            <a:ext cx="46493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Pinpoint candidate areas for IBR</a:t>
            </a:r>
            <a:br>
              <a:rPr lang="en-US" sz="1400" dirty="0" smtClean="0">
                <a:solidFill>
                  <a:schemeClr val="bg1"/>
                </a:solidFill>
                <a:latin typeface="+mj-lt"/>
              </a:rPr>
            </a:b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reflections (i.e. water 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p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uddles)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98164" y="3968755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651191" y="1978229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Create the planes for main landmarks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8164" y="1186092"/>
            <a:ext cx="4728177" cy="2782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TextBox 4"/>
          <p:cNvSpPr txBox="1"/>
          <p:nvPr/>
        </p:nvSpPr>
        <p:spPr>
          <a:xfrm>
            <a:off x="651191" y="2208092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Lit scene is baked to planes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TextBox 4"/>
          <p:cNvSpPr txBox="1"/>
          <p:nvPr/>
        </p:nvSpPr>
        <p:spPr>
          <a:xfrm>
            <a:off x="651191" y="2909205"/>
            <a:ext cx="4649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Hide and move on to another zone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TextBox 4"/>
          <p:cNvSpPr txBox="1"/>
          <p:nvPr/>
        </p:nvSpPr>
        <p:spPr>
          <a:xfrm>
            <a:off x="651191" y="2449084"/>
            <a:ext cx="46493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Plane position and lighting adjustments</a:t>
            </a:r>
          </a:p>
          <a:p>
            <a:r>
              <a:rPr lang="en-US" sz="1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     (plus addition of planes if needed)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0501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6" y="1131590"/>
            <a:ext cx="542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IBR creation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4696" y="911327"/>
            <a:ext cx="5875895" cy="34651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3154696" y="4376513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62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5048" y="1454755"/>
            <a:ext cx="856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Video resume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3"/>
          <p:cNvSpPr txBox="1"/>
          <p:nvPr/>
        </p:nvSpPr>
        <p:spPr>
          <a:xfrm>
            <a:off x="3532120" y="195486"/>
            <a:ext cx="586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Jenson Regular" pitchFamily="18" charset="0"/>
              </a:rPr>
              <a:t>Artistic Pipeline</a:t>
            </a:r>
            <a:endParaRPr lang="fr-CA" sz="40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323526" y="1131590"/>
            <a:ext cx="5423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IBR creation pipeline</a:t>
            </a:r>
          </a:p>
        </p:txBody>
      </p:sp>
      <p:sp>
        <p:nvSpPr>
          <p:cNvPr id="10" name="Oval 3">
            <a:hlinkClick r:id="rId4" action="ppaction://hlinkfile"/>
          </p:cNvPr>
          <p:cNvSpPr/>
          <p:nvPr/>
        </p:nvSpPr>
        <p:spPr>
          <a:xfrm>
            <a:off x="4103948" y="2103698"/>
            <a:ext cx="936104" cy="936104"/>
          </a:xfrm>
          <a:prstGeom prst="ellipse">
            <a:avLst/>
          </a:prstGeom>
          <a:solidFill>
            <a:srgbClr val="E6E6E6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CA"/>
          </a:p>
        </p:txBody>
      </p:sp>
      <p:sp>
        <p:nvSpPr>
          <p:cNvPr id="11" name="Isosceles Triangle 4">
            <a:hlinkClick r:id="rId4" action="ppaction://hlinkfile"/>
          </p:cNvPr>
          <p:cNvSpPr/>
          <p:nvPr/>
        </p:nvSpPr>
        <p:spPr>
          <a:xfrm rot="5400000">
            <a:off x="4358742" y="2384228"/>
            <a:ext cx="529791" cy="40078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5021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Talk Schedule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Basic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Thief reflection system overview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Screen-space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Contact-hardening glossy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Reflection pipeline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Localized 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Art pipeline implications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u="sng" dirty="0" smtClean="0">
                <a:solidFill>
                  <a:schemeClr val="bg1"/>
                </a:solidFill>
                <a:latin typeface="+mj-lt"/>
              </a:rPr>
              <a:t>Conclusion and QA</a:t>
            </a:r>
            <a:endParaRPr lang="fr-CA" u="sng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0471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Takeaways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Real-time reflection is </a:t>
            </a:r>
            <a:r>
              <a:rPr lang="en-CA" u="sng" dirty="0" smtClean="0">
                <a:solidFill>
                  <a:schemeClr val="bg1"/>
                </a:solidFill>
                <a:latin typeface="+mj-lt"/>
              </a:rPr>
              <a:t>not</a:t>
            </a:r>
            <a:r>
              <a:rPr lang="en-CA" dirty="0" smtClean="0">
                <a:solidFill>
                  <a:schemeClr val="bg1"/>
                </a:solidFill>
                <a:latin typeface="+mj-lt"/>
              </a:rPr>
              <a:t> a solved problem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748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Takeaways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Real-time reflection is </a:t>
            </a:r>
            <a:r>
              <a:rPr lang="en-CA" u="sng" dirty="0" smtClean="0">
                <a:solidFill>
                  <a:schemeClr val="bg1"/>
                </a:solidFill>
                <a:latin typeface="+mj-lt"/>
              </a:rPr>
              <a:t>not</a:t>
            </a:r>
            <a:r>
              <a:rPr lang="en-CA" dirty="0" smtClean="0">
                <a:solidFill>
                  <a:schemeClr val="bg1"/>
                </a:solidFill>
                <a:latin typeface="+mj-lt"/>
              </a:rPr>
              <a:t> a solved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SSR needs a </a:t>
            </a:r>
            <a:r>
              <a:rPr lang="fr-CA" dirty="0" err="1" smtClean="0">
                <a:solidFill>
                  <a:schemeClr val="bg1"/>
                </a:solidFill>
              </a:rPr>
              <a:t>fallback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0355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Takeaways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Real-time reflection is </a:t>
            </a:r>
            <a:r>
              <a:rPr lang="en-CA" u="sng" dirty="0" smtClean="0">
                <a:solidFill>
                  <a:schemeClr val="bg1"/>
                </a:solidFill>
                <a:latin typeface="+mj-lt"/>
              </a:rPr>
              <a:t>not</a:t>
            </a:r>
            <a:r>
              <a:rPr lang="en-CA" dirty="0" smtClean="0">
                <a:solidFill>
                  <a:schemeClr val="bg1"/>
                </a:solidFill>
                <a:latin typeface="+mj-lt"/>
              </a:rPr>
              <a:t> a solved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SSR needs a </a:t>
            </a:r>
            <a:r>
              <a:rPr lang="fr-CA" dirty="0" err="1" smtClean="0">
                <a:solidFill>
                  <a:schemeClr val="bg1"/>
                </a:solidFill>
              </a:rPr>
              <a:t>fallback</a:t>
            </a:r>
            <a:endParaRPr lang="en-CA" dirty="0" smtClean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Multi-tier solutions are/will be used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81561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SIGGRAPH_2014_Draft\With Legal Lines\ONLINE_061113_ca0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77480" y="0"/>
            <a:ext cx="1182147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Basic Algorithms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Planar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Cube map reflections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Image-based reflections</a:t>
            </a:r>
            <a:endParaRPr lang="en-CA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Screen-space </a:t>
            </a:r>
            <a:r>
              <a:rPr lang="en-CA" dirty="0" smtClean="0">
                <a:solidFill>
                  <a:schemeClr val="bg1"/>
                </a:solidFill>
              </a:rPr>
              <a:t>reflections</a:t>
            </a:r>
            <a:endParaRPr lang="en-CA" dirty="0" smtClean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etc.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chemeClr val="bg1"/>
                </a:solidFill>
                <a:latin typeface="+mj-lt"/>
              </a:rPr>
              <a:t>Localized cube maps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chemeClr val="bg1"/>
                </a:solidFill>
                <a:latin typeface="+mj-lt"/>
              </a:rPr>
              <a:t>Image proxies on the plane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chemeClr val="bg1"/>
                </a:solidFill>
                <a:latin typeface="+mj-lt"/>
              </a:rPr>
              <a:t>Bumped planar reflections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chemeClr val="bg1"/>
                </a:solidFill>
                <a:latin typeface="+mj-lt"/>
              </a:rPr>
              <a:t>Hi-Z screen-space reflections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bg1"/>
                </a:solidFill>
                <a:latin typeface="+mj-lt"/>
              </a:rPr>
              <a:t>You name it!</a:t>
            </a:r>
            <a:endParaRPr lang="fr-CA" sz="1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287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Takeaways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/>
                </a:solidFill>
                <a:latin typeface="+mj-lt"/>
              </a:rPr>
              <a:t>Real-time reflection is </a:t>
            </a:r>
            <a:r>
              <a:rPr lang="en-CA" u="sng" dirty="0" smtClean="0">
                <a:solidFill>
                  <a:schemeClr val="bg1"/>
                </a:solidFill>
                <a:latin typeface="+mj-lt"/>
              </a:rPr>
              <a:t>not</a:t>
            </a:r>
            <a:r>
              <a:rPr lang="en-CA" dirty="0" smtClean="0">
                <a:solidFill>
                  <a:schemeClr val="bg1"/>
                </a:solidFill>
                <a:latin typeface="+mj-lt"/>
              </a:rPr>
              <a:t> a solved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SSR needs a </a:t>
            </a:r>
            <a:r>
              <a:rPr lang="fr-CA" dirty="0" err="1" smtClean="0">
                <a:solidFill>
                  <a:schemeClr val="bg1"/>
                </a:solidFill>
              </a:rPr>
              <a:t>fallback</a:t>
            </a:r>
            <a:endParaRPr lang="en-CA" dirty="0" smtClean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Multi-tier solutions are/will be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Mixed resolution rendering to save the bandwidth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452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Thanks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+mj-lt"/>
              </a:rPr>
              <a:t>JN Bucci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Robbert-Jan </a:t>
            </a:r>
            <a:r>
              <a:rPr lang="en-US" dirty="0" smtClean="0">
                <a:solidFill>
                  <a:schemeClr val="bg1"/>
                </a:solidFill>
              </a:rPr>
              <a:t>Brems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Uriel </a:t>
            </a:r>
            <a:r>
              <a:rPr lang="en-US" dirty="0" smtClean="0">
                <a:solidFill>
                  <a:schemeClr val="bg1"/>
                </a:solidFill>
              </a:rPr>
              <a:t>Doyon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+mj-lt"/>
              </a:rPr>
              <a:t>David Gallardo 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mtClean="0">
                <a:solidFill>
                  <a:schemeClr val="bg1"/>
                </a:solidFill>
                <a:latin typeface="+mj-lt"/>
              </a:rPr>
              <a:t>Francis Maheux</a:t>
            </a:r>
            <a:endParaRPr lang="en-US" smtClean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+mj-lt"/>
              </a:rPr>
              <a:t>and 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>the whole Thief team!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304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9" y="0"/>
            <a:ext cx="9148589" cy="5146081"/>
          </a:xfrm>
          <a:prstGeom prst="rect">
            <a:avLst/>
          </a:prstGeom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100" y="1097739"/>
            <a:ext cx="6438900" cy="334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For More Details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85689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Look out for our GPU Pro 6 chapter on Next-Gen Thief Rendering!</a:t>
            </a:r>
            <a:br>
              <a:rPr lang="en-US" dirty="0" smtClean="0">
                <a:solidFill>
                  <a:schemeClr val="bg1"/>
                </a:solidFill>
                <a:latin typeface="+mj-lt"/>
              </a:rPr>
            </a:br>
            <a:endParaRPr lang="en-US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You will find: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Code listings for the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Contact-hardening shadows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Compute shader-based post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Parallax occlusion mapping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+mj-lt"/>
              </a:rPr>
              <a:t>and more!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705100" y="4260760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42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0" y="0"/>
            <a:ext cx="9499600" cy="5150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5856" y="68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We are hiring!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861300" y="0"/>
            <a:ext cx="1333500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" dirty="0" smtClean="0">
                <a:solidFill>
                  <a:schemeClr val="bg1"/>
                </a:solidFill>
              </a:rPr>
              <a:t>Thief © 2014 Square </a:t>
            </a:r>
            <a:r>
              <a:rPr lang="en-US" sz="400" dirty="0" err="1" smtClean="0">
                <a:solidFill>
                  <a:schemeClr val="bg1"/>
                </a:solidFill>
              </a:rPr>
              <a:t>Enix</a:t>
            </a:r>
            <a:r>
              <a:rPr lang="en-US" sz="400" dirty="0" smtClean="0">
                <a:solidFill>
                  <a:schemeClr val="bg1"/>
                </a:solidFill>
              </a:rPr>
              <a:t> Ltd. All rights reserved. </a:t>
            </a:r>
            <a:endParaRPr lang="fr-CA" sz="4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32072" y="4520848"/>
            <a:ext cx="856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Learn more at http://eidosmontreal.com/jobs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015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3528" y="195486"/>
            <a:ext cx="56166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Adobe Jenson Regular" pitchFamily="18" charset="0"/>
              </a:rPr>
              <a:t>Questions?</a:t>
            </a:r>
            <a:endParaRPr lang="fr-CA" sz="4400" dirty="0">
              <a:solidFill>
                <a:schemeClr val="bg1"/>
              </a:solidFill>
              <a:latin typeface="Adobe Jenson Regular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128" y="4439427"/>
            <a:ext cx="2191871" cy="688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4958834"/>
            <a:ext cx="190629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/>
                </a:solidFill>
              </a:rPr>
              <a:t>Thief © 2014 Square </a:t>
            </a:r>
            <a:r>
              <a:rPr lang="en-US" sz="600" dirty="0" err="1" smtClean="0">
                <a:solidFill>
                  <a:schemeClr val="bg1"/>
                </a:solidFill>
              </a:rPr>
              <a:t>Enix</a:t>
            </a:r>
            <a:r>
              <a:rPr lang="en-US" sz="600" dirty="0" smtClean="0">
                <a:solidFill>
                  <a:schemeClr val="bg1"/>
                </a:solidFill>
              </a:rPr>
              <a:t> Ltd. All rights reserved. </a:t>
            </a:r>
            <a:endParaRPr lang="fr-CA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824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14_Preso">
  <a:themeElements>
    <a:clrScheme name="Custom 2">
      <a:dk1>
        <a:srgbClr val="413B36"/>
      </a:dk1>
      <a:lt1>
        <a:sysClr val="window" lastClr="FFFFFF"/>
      </a:lt1>
      <a:dk2>
        <a:srgbClr val="413B36"/>
      </a:dk2>
      <a:lt2>
        <a:srgbClr val="F8F8F8"/>
      </a:lt2>
      <a:accent1>
        <a:srgbClr val="333333"/>
      </a:accent1>
      <a:accent2>
        <a:srgbClr val="DC582A"/>
      </a:accent2>
      <a:accent3>
        <a:srgbClr val="00B398"/>
      </a:accent3>
      <a:accent4>
        <a:srgbClr val="5C473A"/>
      </a:accent4>
      <a:accent5>
        <a:srgbClr val="A88C5A"/>
      </a:accent5>
      <a:accent6>
        <a:srgbClr val="A88C5A"/>
      </a:accent6>
      <a:hlink>
        <a:srgbClr val="D94E32"/>
      </a:hlink>
      <a:folHlink>
        <a:srgbClr val="DC7954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3793</TotalTime>
  <Words>3134</Words>
  <Application>Microsoft Office PowerPoint</Application>
  <PresentationFormat>On-screen Show (16:9)</PresentationFormat>
  <Paragraphs>652</Paragraphs>
  <Slides>94</Slides>
  <Notes>46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95" baseType="lpstr">
      <vt:lpstr>S14_Preso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Todd Szymanski</dc:creator>
  <cp:lastModifiedBy>Peter Sikachev</cp:lastModifiedBy>
  <cp:revision>226</cp:revision>
  <dcterms:created xsi:type="dcterms:W3CDTF">2014-03-30T16:53:53Z</dcterms:created>
  <dcterms:modified xsi:type="dcterms:W3CDTF">2014-08-07T14:53:28Z</dcterms:modified>
</cp:coreProperties>
</file>

<file path=docProps/thumbnail.jpeg>
</file>